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notesSlides/notesSlide2.xml" ContentType="application/vnd.openxmlformats-officedocument.presentationml.notesSlide+xml"/>
  <Override PartName="/ppt/tags/tag64.xml" ContentType="application/vnd.openxmlformats-officedocument.presentationml.tags+xml"/>
  <Override PartName="/ppt/notesSlides/notesSlide3.xml" ContentType="application/vnd.openxmlformats-officedocument.presentationml.notesSlide+xml"/>
  <Override PartName="/ppt/tags/tag65.xml" ContentType="application/vnd.openxmlformats-officedocument.presentationml.tags+xml"/>
  <Override PartName="/ppt/notesSlides/notesSlide4.xml" ContentType="application/vnd.openxmlformats-officedocument.presentationml.notesSlide+xml"/>
  <Override PartName="/ppt/tags/tag66.xml" ContentType="application/vnd.openxmlformats-officedocument.presentationml.tags+xml"/>
  <Override PartName="/ppt/notesSlides/notesSlide5.xml" ContentType="application/vnd.openxmlformats-officedocument.presentationml.notesSlide+xml"/>
  <Override PartName="/ppt/tags/tag67.xml" ContentType="application/vnd.openxmlformats-officedocument.presentationml.tags+xml"/>
  <Override PartName="/ppt/notesSlides/notesSlide6.xml" ContentType="application/vnd.openxmlformats-officedocument.presentationml.notesSlide+xml"/>
  <Override PartName="/ppt/tags/tag68.xml" ContentType="application/vnd.openxmlformats-officedocument.presentationml.tags+xml"/>
  <Override PartName="/ppt/notesSlides/notesSlide7.xml" ContentType="application/vnd.openxmlformats-officedocument.presentationml.notesSlide+xml"/>
  <Override PartName="/ppt/tags/tag69.xml" ContentType="application/vnd.openxmlformats-officedocument.presentationml.tags+xml"/>
  <Override PartName="/ppt/notesSlides/notesSlide8.xml" ContentType="application/vnd.openxmlformats-officedocument.presentationml.notesSlide+xml"/>
  <Override PartName="/ppt/tags/tag70.xml" ContentType="application/vnd.openxmlformats-officedocument.presentationml.tags+xml"/>
  <Override PartName="/ppt/notesSlides/notesSlide9.xml" ContentType="application/vnd.openxmlformats-officedocument.presentationml.notesSlide+xml"/>
  <Override PartName="/ppt/tags/tag71.xml" ContentType="application/vnd.openxmlformats-officedocument.presentationml.tags+xml"/>
  <Override PartName="/ppt/notesSlides/notesSlide10.xml" ContentType="application/vnd.openxmlformats-officedocument.presentationml.notesSlide+xml"/>
  <Override PartName="/ppt/tags/tag72.xml" ContentType="application/vnd.openxmlformats-officedocument.presentationml.tags+xml"/>
  <Override PartName="/ppt/notesSlides/notesSlide11.xml" ContentType="application/vnd.openxmlformats-officedocument.presentationml.notesSlide+xml"/>
  <Override PartName="/ppt/tags/tag73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74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75.xml" ContentType="application/vnd.openxmlformats-officedocument.presentationml.tags+xml"/>
  <Override PartName="/ppt/notesSlides/notesSlide14.xml" ContentType="application/vnd.openxmlformats-officedocument.presentationml.notesSlide+xml"/>
  <Override PartName="/ppt/tags/tag76.xml" ContentType="application/vnd.openxmlformats-officedocument.presentationml.tags+xml"/>
  <Override PartName="/ppt/notesSlides/notesSlide15.xml" ContentType="application/vnd.openxmlformats-officedocument.presentationml.notesSlide+xml"/>
  <Override PartName="/ppt/tags/tag77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78.xml" ContentType="application/vnd.openxmlformats-officedocument.presentationml.tags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79.xml" ContentType="application/vnd.openxmlformats-officedocument.presentationml.tags+xml"/>
  <Override PartName="/ppt/notesSlides/notesSlide18.xml" ContentType="application/vnd.openxmlformats-officedocument.presentationml.notesSlide+xml"/>
  <Override PartName="/ppt/tags/tag80.xml" ContentType="application/vnd.openxmlformats-officedocument.presentationml.tags+xml"/>
  <Override PartName="/ppt/notesSlides/notesSlide19.xml" ContentType="application/vnd.openxmlformats-officedocument.presentationml.notesSlide+xml"/>
  <Override PartName="/ppt/tags/tag81.xml" ContentType="application/vnd.openxmlformats-officedocument.presentationml.tags+xml"/>
  <Override PartName="/ppt/notesSlides/notesSlide20.xml" ContentType="application/vnd.openxmlformats-officedocument.presentationml.notesSlide+xml"/>
  <Override PartName="/ppt/tags/tag82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83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84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85.xml" ContentType="application/vnd.openxmlformats-officedocument.presentationml.tags+xml"/>
  <Override PartName="/ppt/notesSlides/notesSlide24.xml" ContentType="application/vnd.openxmlformats-officedocument.presentationml.notesSlide+xml"/>
  <Override PartName="/ppt/tags/tag86.xml" ContentType="application/vnd.openxmlformats-officedocument.presentationml.tags+xml"/>
  <Override PartName="/ppt/notesSlides/notesSlide25.xml" ContentType="application/vnd.openxmlformats-officedocument.presentationml.notesSlide+xml"/>
  <Override PartName="/ppt/tags/tag87.xml" ContentType="application/vnd.openxmlformats-officedocument.presentationml.tags+xml"/>
  <Override PartName="/ppt/notesSlides/notesSlide26.xml" ContentType="application/vnd.openxmlformats-officedocument.presentationml.notesSlide+xml"/>
  <Override PartName="/ppt/tags/tag88.xml" ContentType="application/vnd.openxmlformats-officedocument.presentationml.tags+xml"/>
  <Override PartName="/ppt/notesSlides/notesSlide2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89.xml" ContentType="application/vnd.openxmlformats-officedocument.presentationml.tags+xml"/>
  <Override PartName="/ppt/notesSlides/notesSlide28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90.xml" ContentType="application/vnd.openxmlformats-officedocument.presentationml.tags+xml"/>
  <Override PartName="/ppt/notesSlides/notesSlide29.xml" ContentType="application/vnd.openxmlformats-officedocument.presentationml.notesSlide+xml"/>
  <Override PartName="/ppt/tags/tag91.xml" ContentType="application/vnd.openxmlformats-officedocument.presentationml.tags+xml"/>
  <Override PartName="/ppt/notesSlides/notesSlide30.xml" ContentType="application/vnd.openxmlformats-officedocument.presentationml.notesSlide+xml"/>
  <Override PartName="/ppt/tags/tag92.xml" ContentType="application/vnd.openxmlformats-officedocument.presentationml.tags+xml"/>
  <Override PartName="/ppt/notesSlides/notesSlide31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93.xml" ContentType="application/vnd.openxmlformats-officedocument.presentationml.tags+xml"/>
  <Override PartName="/ppt/notesSlides/notesSlide32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94.xml" ContentType="application/vnd.openxmlformats-officedocument.presentationml.tags+xml"/>
  <Override PartName="/ppt/notesSlides/notesSlide33.xml" ContentType="application/vnd.openxmlformats-officedocument.presentationml.notesSlide+xml"/>
  <Override PartName="/ppt/tags/tag95.xml" ContentType="application/vnd.openxmlformats-officedocument.presentationml.tags+xml"/>
  <Override PartName="/ppt/notesSlides/notesSlide34.xml" ContentType="application/vnd.openxmlformats-officedocument.presentationml.notesSlide+xml"/>
  <Override PartName="/ppt/tags/tag96.xml" ContentType="application/vnd.openxmlformats-officedocument.presentationml.tags+xml"/>
  <Override PartName="/ppt/notesSlides/notesSlide35.xml" ContentType="application/vnd.openxmlformats-officedocument.presentationml.notesSlide+xml"/>
  <Override PartName="/ppt/tags/tag97.xml" ContentType="application/vnd.openxmlformats-officedocument.presentationml.tags+xml"/>
  <Override PartName="/ppt/notesSlides/notesSlide36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ags/tag98.xml" ContentType="application/vnd.openxmlformats-officedocument.presentationml.tags+xml"/>
  <Override PartName="/ppt/notesSlides/notesSlide37.xml" ContentType="application/vnd.openxmlformats-officedocument.presentationml.notesSlide+xml"/>
  <Override PartName="/ppt/tags/tag99.xml" ContentType="application/vnd.openxmlformats-officedocument.presentationml.tags+xml"/>
  <Override PartName="/ppt/notesSlides/notesSlide38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100.xml" ContentType="application/vnd.openxmlformats-officedocument.presentationml.tags+xml"/>
  <Override PartName="/ppt/notesSlides/notesSlide39.xml" ContentType="application/vnd.openxmlformats-officedocument.presentationml.notesSlide+xml"/>
  <Override PartName="/ppt/tags/tag101.xml" ContentType="application/vnd.openxmlformats-officedocument.presentationml.tags+xml"/>
  <Override PartName="/ppt/notesSlides/notesSlide40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102.xml" ContentType="application/vnd.openxmlformats-officedocument.presentationml.tags+xml"/>
  <Override PartName="/ppt/notesSlides/notesSlide41.xml" ContentType="application/vnd.openxmlformats-officedocument.presentationml.notesSlide+xml"/>
  <Override PartName="/ppt/tags/tag103.xml" ContentType="application/vnd.openxmlformats-officedocument.presentationml.tags+xml"/>
  <Override PartName="/ppt/notesSlides/notesSlide42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ags/tag104.xml" ContentType="application/vnd.openxmlformats-officedocument.presentationml.tags+xml"/>
  <Override PartName="/ppt/notesSlides/notesSlide43.xml" ContentType="application/vnd.openxmlformats-officedocument.presentationml.notesSlide+xml"/>
  <Override PartName="/ppt/tags/tag105.xml" ContentType="application/vnd.openxmlformats-officedocument.presentationml.tags+xml"/>
  <Override PartName="/ppt/notesSlides/notesSlide44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ags/tag106.xml" ContentType="application/vnd.openxmlformats-officedocument.presentationml.tags+xml"/>
  <Override PartName="/ppt/notesSlides/notesSlide45.xml" ContentType="application/vnd.openxmlformats-officedocument.presentationml.notesSlide+xml"/>
  <Override PartName="/ppt/tags/tag107.xml" ContentType="application/vnd.openxmlformats-officedocument.presentationml.tags+xml"/>
  <Override PartName="/ppt/notesSlides/notesSlide46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ags/tag108.xml" ContentType="application/vnd.openxmlformats-officedocument.presentationml.tags+xml"/>
  <Override PartName="/ppt/notesSlides/notesSlide47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ags/tag109.xml" ContentType="application/vnd.openxmlformats-officedocument.presentationml.tags+xml"/>
  <Override PartName="/ppt/notesSlides/notesSlide48.xml" ContentType="application/vnd.openxmlformats-officedocument.presentationml.notesSlide+xml"/>
  <Override PartName="/ppt/tags/tag110.xml" ContentType="application/vnd.openxmlformats-officedocument.presentationml.tags+xml"/>
  <Override PartName="/ppt/notesSlides/notesSlide49.xml" ContentType="application/vnd.openxmlformats-officedocument.presentationml.notesSlide+xml"/>
  <Override PartName="/ppt/tags/tag111.xml" ContentType="application/vnd.openxmlformats-officedocument.presentationml.tags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409" r:id="rId2"/>
    <p:sldId id="411" r:id="rId3"/>
    <p:sldId id="412" r:id="rId4"/>
    <p:sldId id="438" r:id="rId5"/>
    <p:sldId id="414" r:id="rId6"/>
    <p:sldId id="432" r:id="rId7"/>
    <p:sldId id="431" r:id="rId8"/>
    <p:sldId id="417" r:id="rId9"/>
    <p:sldId id="426" r:id="rId10"/>
    <p:sldId id="418" r:id="rId11"/>
    <p:sldId id="428" r:id="rId12"/>
    <p:sldId id="427" r:id="rId13"/>
    <p:sldId id="429" r:id="rId14"/>
    <p:sldId id="439" r:id="rId15"/>
    <p:sldId id="440" r:id="rId16"/>
    <p:sldId id="442" r:id="rId17"/>
    <p:sldId id="443" r:id="rId18"/>
    <p:sldId id="444" r:id="rId19"/>
    <p:sldId id="433" r:id="rId20"/>
    <p:sldId id="437" r:id="rId21"/>
    <p:sldId id="434" r:id="rId22"/>
    <p:sldId id="435" r:id="rId23"/>
    <p:sldId id="436" r:id="rId24"/>
    <p:sldId id="445" r:id="rId25"/>
    <p:sldId id="446" r:id="rId26"/>
    <p:sldId id="447" r:id="rId27"/>
    <p:sldId id="448" r:id="rId28"/>
    <p:sldId id="449" r:id="rId29"/>
    <p:sldId id="450" r:id="rId30"/>
    <p:sldId id="451" r:id="rId31"/>
    <p:sldId id="453" r:id="rId32"/>
    <p:sldId id="454" r:id="rId33"/>
    <p:sldId id="456" r:id="rId34"/>
    <p:sldId id="419" r:id="rId35"/>
    <p:sldId id="470" r:id="rId36"/>
    <p:sldId id="471" r:id="rId37"/>
    <p:sldId id="472" r:id="rId38"/>
    <p:sldId id="473" r:id="rId39"/>
    <p:sldId id="474" r:id="rId40"/>
    <p:sldId id="455" r:id="rId41"/>
    <p:sldId id="466" r:id="rId42"/>
    <p:sldId id="468" r:id="rId43"/>
    <p:sldId id="457" r:id="rId44"/>
    <p:sldId id="458" r:id="rId45"/>
    <p:sldId id="464" r:id="rId46"/>
    <p:sldId id="465" r:id="rId47"/>
    <p:sldId id="469" r:id="rId48"/>
    <p:sldId id="422" r:id="rId49"/>
    <p:sldId id="475" r:id="rId50"/>
    <p:sldId id="425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>
          <p15:clr>
            <a:srgbClr val="A4A3A4"/>
          </p15:clr>
        </p15:guide>
        <p15:guide id="2" pos="38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497"/>
    <a:srgbClr val="FFFFFF"/>
    <a:srgbClr val="F0F0F0"/>
    <a:srgbClr val="DCDCDC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24" y="448"/>
      </p:cViewPr>
      <p:guideLst>
        <p:guide orient="horz" pos="2140"/>
        <p:guide pos="386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8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9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0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1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2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3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4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ocuments\Tencent%20Files\3266396804\FileRecv\&#26410;&#21629;&#21517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ariochan\Desktop\&#26410;&#21629;&#21517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ariochan\Desktop\&#26410;&#21629;&#21517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ariochan\Desktop\&#26410;&#21629;&#21517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ariochan\Desktop\&#26410;&#21629;&#21517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ariochan\Desktop\&#26410;&#21629;&#21517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ariochan\Desktop\&#26410;&#21629;&#21517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选择排序 </a:t>
            </a:r>
            <a:r>
              <a:rPr lang="en-US" altLang="zh-CN"/>
              <a:t>Selection</a:t>
            </a:r>
            <a:r>
              <a:rPr lang="en-US" altLang="zh-CN" baseline="0"/>
              <a:t> Sort</a:t>
            </a:r>
            <a:r>
              <a:rPr lang="zh-CN" altLang="en-US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实际运行时间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l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Sheet1!$A$10:$E$10</c:f>
              <c:numCache>
                <c:formatCode>General</c:formatCode>
                <c:ptCount val="5"/>
                <c:pt idx="0">
                  <c:v>5.9079199999999998</c:v>
                </c:pt>
                <c:pt idx="1">
                  <c:v>23.623799999999999</c:v>
                </c:pt>
                <c:pt idx="2">
                  <c:v>53.3476</c:v>
                </c:pt>
                <c:pt idx="3">
                  <c:v>94.885800000000003</c:v>
                </c:pt>
                <c:pt idx="4">
                  <c:v>148.34399999999999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30A-4362-BCCE-F6CB90FE6831}"/>
            </c:ext>
          </c:extLst>
        </c:ser>
        <c:ser>
          <c:idx val="1"/>
          <c:order val="1"/>
          <c:tx>
            <c:v>理论运行时间</c:v>
          </c:tx>
          <c:spPr>
            <a:ln w="19050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Sheet1!$A$11:$E$11</c:f>
              <c:numCache>
                <c:formatCode>General</c:formatCode>
                <c:ptCount val="5"/>
                <c:pt idx="0">
                  <c:v>5.8054500000000004</c:v>
                </c:pt>
                <c:pt idx="1">
                  <c:v>23.221800000000002</c:v>
                </c:pt>
                <c:pt idx="2">
                  <c:v>52.249050000000004</c:v>
                </c:pt>
                <c:pt idx="3">
                  <c:v>92.887200000000007</c:v>
                </c:pt>
                <c:pt idx="4">
                  <c:v>145.13625000000002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30A-4362-BCCE-F6CB90FE68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3301664"/>
        <c:axId val="1773302080"/>
      </c:scatterChart>
      <c:valAx>
        <c:axId val="1773301664"/>
        <c:scaling>
          <c:orientation val="minMax"/>
          <c:max val="500000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数据规模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3302080"/>
        <c:crosses val="autoZero"/>
        <c:crossBetween val="midCat"/>
      </c:valAx>
      <c:valAx>
        <c:axId val="177330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运行时间</a:t>
                </a:r>
                <a:r>
                  <a:rPr lang="en-US" altLang="zh-CN"/>
                  <a:t>(S)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33016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快速排序 </a:t>
            </a:r>
            <a:r>
              <a:rPr lang="en-US" altLang="zh-CN"/>
              <a:t>Quick Sort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实际运行时间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Sheet1!$A$10:$E$10</c:f>
              <c:numCache>
                <c:formatCode>General</c:formatCode>
                <c:ptCount val="5"/>
                <c:pt idx="0">
                  <c:v>8.3265500000000003E-3</c:v>
                </c:pt>
                <c:pt idx="1">
                  <c:v>1.6457800000000002E-2</c:v>
                </c:pt>
                <c:pt idx="2">
                  <c:v>2.54728E-2</c:v>
                </c:pt>
                <c:pt idx="3">
                  <c:v>3.4553599999999997E-2</c:v>
                </c:pt>
                <c:pt idx="4">
                  <c:v>4.3639999999999998E-2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808-44D6-8683-48589254D44C}"/>
            </c:ext>
          </c:extLst>
        </c:ser>
        <c:ser>
          <c:idx val="1"/>
          <c:order val="1"/>
          <c:tx>
            <c:v>理论运行时间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l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Sheet1!$A$11:$E$11</c:f>
              <c:numCache>
                <c:formatCode>General</c:formatCode>
                <c:ptCount val="5"/>
                <c:pt idx="0">
                  <c:v>8.7137499999999993E-3</c:v>
                </c:pt>
                <c:pt idx="1">
                  <c:v>1.8476740049886805E-2</c:v>
                </c:pt>
                <c:pt idx="2">
                  <c:v>2.8635759199988075E-2</c:v>
                </c:pt>
                <c:pt idx="3">
                  <c:v>3.9051960199547223E-2</c:v>
                </c:pt>
                <c:pt idx="4">
                  <c:v>4.9659399875282985E-2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808-44D6-8683-48589254D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3151104"/>
        <c:axId val="693242576"/>
      </c:scatterChart>
      <c:valAx>
        <c:axId val="693151104"/>
        <c:scaling>
          <c:orientation val="minMax"/>
          <c:max val="500000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数据规模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242576"/>
        <c:crosses val="autoZero"/>
        <c:crossBetween val="midCat"/>
      </c:valAx>
      <c:valAx>
        <c:axId val="693242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运行时间</a:t>
                </a:r>
                <a:r>
                  <a:rPr lang="en-US" altLang="zh-CN"/>
                  <a:t>(s)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1511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快速排序 </a:t>
            </a:r>
            <a:r>
              <a:rPr lang="en-US" altLang="zh-CN"/>
              <a:t>Quick Sort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实际运行时间取log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Sheet1!$A$12:$E$12</c:f>
              <c:numCache>
                <c:formatCode>General</c:formatCode>
                <c:ptCount val="5"/>
                <c:pt idx="0">
                  <c:v>-2.0795349057149144</c:v>
                </c:pt>
                <c:pt idx="1">
                  <c:v>-1.7836282196533475</c:v>
                </c:pt>
                <c:pt idx="2">
                  <c:v>-1.593923314254545</c:v>
                </c:pt>
                <c:pt idx="3">
                  <c:v>-1.4615066985448704</c:v>
                </c:pt>
                <c:pt idx="4">
                  <c:v>-1.3601152580836957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004-452B-9F27-244A9CF14CBD}"/>
            </c:ext>
          </c:extLst>
        </c:ser>
        <c:ser>
          <c:idx val="1"/>
          <c:order val="1"/>
          <c:tx>
            <c:v>理论运行时间取log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l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Sheet1!$A$13:$E$13</c:f>
              <c:numCache>
                <c:formatCode>General</c:formatCode>
                <c:ptCount val="5"/>
                <c:pt idx="0">
                  <c:v>-2.0597949042554364</c:v>
                </c:pt>
                <c:pt idx="1">
                  <c:v>-1.7333746512563217</c:v>
                </c:pt>
                <c:pt idx="2">
                  <c:v>-1.543091298250157</c:v>
                </c:pt>
                <c:pt idx="3">
                  <c:v>-1.4083571619792294</c:v>
                </c:pt>
                <c:pt idx="4">
                  <c:v>-1.3039985331187056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004-452B-9F27-244A9CF14C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3151104"/>
        <c:axId val="693242576"/>
      </c:scatterChart>
      <c:valAx>
        <c:axId val="693151104"/>
        <c:scaling>
          <c:orientation val="minMax"/>
          <c:max val="500000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数据规模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242576"/>
        <c:crosses val="autoZero"/>
        <c:crossBetween val="midCat"/>
      </c:valAx>
      <c:valAx>
        <c:axId val="693242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运行时间取</a:t>
                </a:r>
                <a:r>
                  <a:rPr lang="en-US" altLang="zh-CN"/>
                  <a:t>log(log(S))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1511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快速排序 </a:t>
            </a:r>
            <a:r>
              <a:rPr lang="en-US" altLang="zh-CN"/>
              <a:t>Quick Sort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实际运行时间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Sheet1!$A$10:$E$10</c:f>
              <c:numCache>
                <c:formatCode>General</c:formatCode>
                <c:ptCount val="5"/>
                <c:pt idx="0">
                  <c:v>8.3265500000000003E-3</c:v>
                </c:pt>
                <c:pt idx="1">
                  <c:v>1.6457800000000002E-2</c:v>
                </c:pt>
                <c:pt idx="2">
                  <c:v>2.54728E-2</c:v>
                </c:pt>
                <c:pt idx="3">
                  <c:v>3.4553599999999997E-2</c:v>
                </c:pt>
                <c:pt idx="4">
                  <c:v>4.3639999999999998E-2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1A6-4CAC-A704-1AB35E22EB14}"/>
            </c:ext>
          </c:extLst>
        </c:ser>
        <c:ser>
          <c:idx val="1"/>
          <c:order val="1"/>
          <c:tx>
            <c:v>理论运行时间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Sheet1!$A$11:$E$11</c:f>
              <c:numCache>
                <c:formatCode>General</c:formatCode>
                <c:ptCount val="5"/>
                <c:pt idx="0">
                  <c:v>8.7137499999999993E-3</c:v>
                </c:pt>
                <c:pt idx="1">
                  <c:v>1.8476740049886805E-2</c:v>
                </c:pt>
                <c:pt idx="2">
                  <c:v>2.8635759199988075E-2</c:v>
                </c:pt>
                <c:pt idx="3">
                  <c:v>3.9051960199547223E-2</c:v>
                </c:pt>
                <c:pt idx="4">
                  <c:v>4.9659399875282985E-2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1A6-4CAC-A704-1AB35E22E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3151104"/>
        <c:axId val="693242576"/>
      </c:scatterChart>
      <c:valAx>
        <c:axId val="693151104"/>
        <c:scaling>
          <c:orientation val="minMax"/>
          <c:max val="500000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数据规模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242576"/>
        <c:crosses val="autoZero"/>
        <c:crossBetween val="midCat"/>
      </c:valAx>
      <c:valAx>
        <c:axId val="693242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运行时间</a:t>
                </a:r>
                <a:r>
                  <a:rPr lang="en-US" altLang="zh-CN"/>
                  <a:t>(s)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1511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快速排序 </a:t>
            </a:r>
            <a:r>
              <a:rPr lang="en-US" altLang="zh-CN"/>
              <a:t>Quick Sort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实际运行时间取log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Sheet1!$A$12:$E$12</c:f>
              <c:numCache>
                <c:formatCode>General</c:formatCode>
                <c:ptCount val="5"/>
                <c:pt idx="0">
                  <c:v>-2.0795349057149144</c:v>
                </c:pt>
                <c:pt idx="1">
                  <c:v>-1.7836282196533475</c:v>
                </c:pt>
                <c:pt idx="2">
                  <c:v>-1.593923314254545</c:v>
                </c:pt>
                <c:pt idx="3">
                  <c:v>-1.4615066985448704</c:v>
                </c:pt>
                <c:pt idx="4">
                  <c:v>-1.3601152580836957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4C5-4948-B7EE-718A4036A5B6}"/>
            </c:ext>
          </c:extLst>
        </c:ser>
        <c:ser>
          <c:idx val="1"/>
          <c:order val="1"/>
          <c:tx>
            <c:v>理论运行时间取log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Sheet1!$A$13:$E$13</c:f>
              <c:numCache>
                <c:formatCode>General</c:formatCode>
                <c:ptCount val="5"/>
                <c:pt idx="0">
                  <c:v>-2.0597949042554364</c:v>
                </c:pt>
                <c:pt idx="1">
                  <c:v>-1.7333746512563217</c:v>
                </c:pt>
                <c:pt idx="2">
                  <c:v>-1.543091298250157</c:v>
                </c:pt>
                <c:pt idx="3">
                  <c:v>-1.4083571619792294</c:v>
                </c:pt>
                <c:pt idx="4">
                  <c:v>-1.3039985331187056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4C5-4948-B7EE-718A4036A5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3151104"/>
        <c:axId val="693242576"/>
      </c:scatterChart>
      <c:valAx>
        <c:axId val="693151104"/>
        <c:scaling>
          <c:orientation val="minMax"/>
          <c:max val="500000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数据规模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242576"/>
        <c:crosses val="autoZero"/>
        <c:crossBetween val="midCat"/>
      </c:valAx>
      <c:valAx>
        <c:axId val="693242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运行时间取</a:t>
                </a:r>
                <a:r>
                  <a:rPr lang="en-US" altLang="zh-CN"/>
                  <a:t>log(log(S))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1511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aseline="0" dirty="0"/>
              <a:t> </a:t>
            </a:r>
            <a:r>
              <a:rPr lang="zh-CN" altLang="en-US" baseline="0" dirty="0"/>
              <a:t>插入排序 </a:t>
            </a:r>
            <a:r>
              <a:rPr lang="en-US" altLang="zh-CN" baseline="0" dirty="0"/>
              <a:t>Insertion Sort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实际运行时间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l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Sheet1!$A$10:$E$10</c:f>
              <c:numCache>
                <c:formatCode>General</c:formatCode>
                <c:ptCount val="5"/>
                <c:pt idx="0">
                  <c:v>3.6762800000000002</c:v>
                </c:pt>
                <c:pt idx="1">
                  <c:v>14.7028</c:v>
                </c:pt>
                <c:pt idx="2">
                  <c:v>33.0747</c:v>
                </c:pt>
                <c:pt idx="3">
                  <c:v>58.792200000000001</c:v>
                </c:pt>
                <c:pt idx="4">
                  <c:v>91.876400000000004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42A-4948-A046-0DA50BFBDC13}"/>
            </c:ext>
          </c:extLst>
        </c:ser>
        <c:ser>
          <c:idx val="1"/>
          <c:order val="1"/>
          <c:tx>
            <c:v>理论运行时间</c:v>
          </c:tx>
          <c:spPr>
            <a:ln w="19050" cap="rnd">
              <a:solidFill>
                <a:schemeClr val="accent6">
                  <a:lumMod val="75000"/>
                  <a:alpha val="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Sheet1!$A$11:$E$11</c:f>
              <c:numCache>
                <c:formatCode>General</c:formatCode>
                <c:ptCount val="5"/>
                <c:pt idx="0">
                  <c:v>3.5912199999999999</c:v>
                </c:pt>
                <c:pt idx="1">
                  <c:v>14.364879999999999</c:v>
                </c:pt>
                <c:pt idx="2">
                  <c:v>32.320979999999999</c:v>
                </c:pt>
                <c:pt idx="3">
                  <c:v>57.459519999999998</c:v>
                </c:pt>
                <c:pt idx="4">
                  <c:v>89.780499999999989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42A-4948-A046-0DA50BFBDC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3151104"/>
        <c:axId val="693242576"/>
      </c:scatterChart>
      <c:valAx>
        <c:axId val="693151104"/>
        <c:scaling>
          <c:orientation val="minMax"/>
          <c:max val="500000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数据规模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242576"/>
        <c:crosses val="autoZero"/>
        <c:crossBetween val="midCat"/>
      </c:valAx>
      <c:valAx>
        <c:axId val="693242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运行时间</a:t>
                </a:r>
                <a:r>
                  <a:rPr lang="en-US" altLang="zh-CN"/>
                  <a:t>(s)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1511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baseline="0" dirty="0"/>
              <a:t>插入排序 </a:t>
            </a:r>
            <a:r>
              <a:rPr lang="en-US" altLang="zh-CN" baseline="0" dirty="0"/>
              <a:t>Insertion Sort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实际运行时间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Sheet1!$A$10:$E$10</c:f>
              <c:numCache>
                <c:formatCode>General</c:formatCode>
                <c:ptCount val="5"/>
                <c:pt idx="0">
                  <c:v>3.6762800000000002</c:v>
                </c:pt>
                <c:pt idx="1">
                  <c:v>14.7028</c:v>
                </c:pt>
                <c:pt idx="2">
                  <c:v>33.0747</c:v>
                </c:pt>
                <c:pt idx="3">
                  <c:v>58.792200000000001</c:v>
                </c:pt>
                <c:pt idx="4">
                  <c:v>91.876400000000004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7E3-4A6E-9AB4-600C1830F413}"/>
            </c:ext>
          </c:extLst>
        </c:ser>
        <c:ser>
          <c:idx val="1"/>
          <c:order val="1"/>
          <c:tx>
            <c:v>理论运行时间</c:v>
          </c:tx>
          <c:spPr>
            <a:ln w="19050" cap="rnd">
              <a:solidFill>
                <a:schemeClr val="accent6">
                  <a:lumMod val="75000"/>
                  <a:alpha val="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Sheet1!$A$11:$E$11</c:f>
              <c:numCache>
                <c:formatCode>General</c:formatCode>
                <c:ptCount val="5"/>
                <c:pt idx="0">
                  <c:v>3.5912199999999999</c:v>
                </c:pt>
                <c:pt idx="1">
                  <c:v>14.364879999999999</c:v>
                </c:pt>
                <c:pt idx="2">
                  <c:v>32.320979999999999</c:v>
                </c:pt>
                <c:pt idx="3">
                  <c:v>57.459519999999998</c:v>
                </c:pt>
                <c:pt idx="4">
                  <c:v>89.780499999999989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7E3-4A6E-9AB4-600C1830F4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3151104"/>
        <c:axId val="693242576"/>
      </c:scatterChart>
      <c:valAx>
        <c:axId val="693151104"/>
        <c:scaling>
          <c:orientation val="minMax"/>
          <c:max val="500000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数据规模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242576"/>
        <c:crosses val="autoZero"/>
        <c:crossBetween val="midCat"/>
      </c:valAx>
      <c:valAx>
        <c:axId val="693242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运行时间</a:t>
                </a:r>
                <a:r>
                  <a:rPr lang="en-US" altLang="zh-CN"/>
                  <a:t>(s)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1511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冒泡排序解法 </a:t>
            </a:r>
            <a:r>
              <a:rPr lang="en-US" altLang="zh-CN"/>
              <a:t>Bubble Sort Solution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实际运行时间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Sheet1!$I$14:$M$14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Sheet1!$I$16:$M$16</c:f>
              <c:numCache>
                <c:formatCode>General</c:formatCode>
                <c:ptCount val="5"/>
                <c:pt idx="0">
                  <c:v>4.1802199999999998E-2</c:v>
                </c:pt>
                <c:pt idx="1">
                  <c:v>8.2055000000000003E-2</c:v>
                </c:pt>
                <c:pt idx="2">
                  <c:v>0.122706</c:v>
                </c:pt>
                <c:pt idx="3">
                  <c:v>0.163049</c:v>
                </c:pt>
                <c:pt idx="4">
                  <c:v>0.204093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EA7-4CBC-9050-FB531D57D9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09988304"/>
        <c:axId val="1909982064"/>
      </c:scatterChart>
      <c:valAx>
        <c:axId val="1909988304"/>
        <c:scaling>
          <c:orientation val="minMax"/>
          <c:max val="500000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数据规模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09982064"/>
        <c:crosses val="autoZero"/>
        <c:crossBetween val="midCat"/>
      </c:valAx>
      <c:valAx>
        <c:axId val="190998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运行时间</a:t>
                </a:r>
                <a:r>
                  <a:rPr lang="en-US" altLang="zh-CN"/>
                  <a:t>(S)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099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选择排序解法 </a:t>
            </a:r>
            <a:r>
              <a:rPr lang="en-US" altLang="zh-CN" dirty="0"/>
              <a:t>Selection Sort Solution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实际运行时间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Sheet1!$A$10:$E$10</c:f>
              <c:numCache>
                <c:formatCode>General</c:formatCode>
                <c:ptCount val="5"/>
                <c:pt idx="0">
                  <c:v>1.2587299999999999E-2</c:v>
                </c:pt>
                <c:pt idx="1">
                  <c:v>2.5092099999999999E-2</c:v>
                </c:pt>
                <c:pt idx="2">
                  <c:v>3.79648E-2</c:v>
                </c:pt>
                <c:pt idx="3">
                  <c:v>5.02849E-2</c:v>
                </c:pt>
                <c:pt idx="4">
                  <c:v>6.2876399999999999E-2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3B0-41C0-B7A3-FE22EBFD38EE}"/>
            </c:ext>
          </c:extLst>
        </c:ser>
        <c:dLbls>
          <c:dLblPos val="r"/>
          <c:showLegendKey val="0"/>
          <c:showVal val="1"/>
          <c:showCatName val="0"/>
          <c:showSerName val="0"/>
          <c:showPercent val="0"/>
          <c:showBubbleSize val="0"/>
        </c:dLbls>
        <c:axId val="1703745328"/>
        <c:axId val="1463436736"/>
      </c:scatterChart>
      <c:valAx>
        <c:axId val="1703745328"/>
        <c:scaling>
          <c:orientation val="minMax"/>
          <c:max val="500000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数据规模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63436736"/>
        <c:crosses val="autoZero"/>
        <c:crossBetween val="midCat"/>
      </c:valAx>
      <c:valAx>
        <c:axId val="1463436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运行时间（</a:t>
                </a:r>
                <a:r>
                  <a:rPr lang="en-US" altLang="zh-CN"/>
                  <a:t>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37453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快速排序解法 </a:t>
            </a:r>
            <a:r>
              <a:rPr lang="en-US" altLang="zh-CN" dirty="0"/>
              <a:t>Quick Sort Solution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实际运行时间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Sheet1!$A$10:$E$10</c:f>
              <c:numCache>
                <c:formatCode>General</c:formatCode>
                <c:ptCount val="5"/>
                <c:pt idx="0">
                  <c:v>5.3577100000000002E-2</c:v>
                </c:pt>
                <c:pt idx="1">
                  <c:v>0.11394</c:v>
                </c:pt>
                <c:pt idx="2">
                  <c:v>0.18332499999999999</c:v>
                </c:pt>
                <c:pt idx="3">
                  <c:v>0.24122299999999999</c:v>
                </c:pt>
                <c:pt idx="4">
                  <c:v>0.30675400000000003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29D-41B8-92CD-F82786623011}"/>
            </c:ext>
          </c:extLst>
        </c:ser>
        <c:dLbls>
          <c:dLblPos val="r"/>
          <c:showLegendKey val="0"/>
          <c:showVal val="1"/>
          <c:showCatName val="0"/>
          <c:showSerName val="0"/>
          <c:showPercent val="0"/>
          <c:showBubbleSize val="0"/>
        </c:dLbls>
        <c:axId val="1703745328"/>
        <c:axId val="1463436736"/>
      </c:scatterChart>
      <c:valAx>
        <c:axId val="1703745328"/>
        <c:scaling>
          <c:orientation val="minMax"/>
          <c:max val="500000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数据规模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63436736"/>
        <c:crosses val="autoZero"/>
        <c:crossBetween val="midCat"/>
      </c:valAx>
      <c:valAx>
        <c:axId val="1463436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运行时间（</a:t>
                </a:r>
                <a:r>
                  <a:rPr lang="en-US" altLang="zh-CN"/>
                  <a:t>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37453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400">
                <a:latin typeface="+mj-lt"/>
              </a:rPr>
              <a:t>快速排序优化解法 </a:t>
            </a:r>
            <a:r>
              <a:rPr lang="en-US" altLang="zh-CN" sz="1400">
                <a:effectLst/>
                <a:latin typeface="+mj-lt"/>
              </a:rPr>
              <a:t>Optimized Quick Sort Solution</a:t>
            </a:r>
            <a:endParaRPr lang="zh-CN" altLang="zh-CN" sz="1400">
              <a:effectLst/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实际运行时间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Sheet1!$I$14:$M$14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Sheet1!$I$15:$M$15</c:f>
              <c:numCache>
                <c:formatCode>General</c:formatCode>
                <c:ptCount val="5"/>
                <c:pt idx="0">
                  <c:v>1.5095499999999999E-3</c:v>
                </c:pt>
                <c:pt idx="1">
                  <c:v>2.7831499999999999E-3</c:v>
                </c:pt>
                <c:pt idx="2">
                  <c:v>3.9580500000000003E-3</c:v>
                </c:pt>
                <c:pt idx="3">
                  <c:v>5.0731999999999999E-3</c:v>
                </c:pt>
                <c:pt idx="4">
                  <c:v>6.0155499999999997E-3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EC3-4E7B-949F-9C387077C1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09988304"/>
        <c:axId val="1909982064"/>
      </c:scatterChart>
      <c:valAx>
        <c:axId val="1909988304"/>
        <c:scaling>
          <c:orientation val="minMax"/>
          <c:max val="500000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数据规模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09982064"/>
        <c:crosses val="autoZero"/>
        <c:crossBetween val="midCat"/>
      </c:valAx>
      <c:valAx>
        <c:axId val="190998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运行时间</a:t>
                </a:r>
                <a:r>
                  <a:rPr lang="en-US" altLang="zh-CN"/>
                  <a:t>(S)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099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选择排序 </a:t>
            </a:r>
            <a:r>
              <a:rPr lang="en-US" altLang="zh-CN"/>
              <a:t>Selection</a:t>
            </a:r>
            <a:r>
              <a:rPr lang="en-US" altLang="zh-CN" baseline="0"/>
              <a:t> Sort</a:t>
            </a:r>
            <a:r>
              <a:rPr lang="zh-CN" altLang="en-US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实际运行时间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Sheet1!$A$10:$E$10</c:f>
              <c:numCache>
                <c:formatCode>General</c:formatCode>
                <c:ptCount val="5"/>
                <c:pt idx="0">
                  <c:v>5.9079199999999998</c:v>
                </c:pt>
                <c:pt idx="1">
                  <c:v>23.623799999999999</c:v>
                </c:pt>
                <c:pt idx="2">
                  <c:v>53.3476</c:v>
                </c:pt>
                <c:pt idx="3">
                  <c:v>94.885800000000003</c:v>
                </c:pt>
                <c:pt idx="4">
                  <c:v>148.34399999999999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3B1-483F-A353-8D7D021AD82F}"/>
            </c:ext>
          </c:extLst>
        </c:ser>
        <c:ser>
          <c:idx val="1"/>
          <c:order val="1"/>
          <c:tx>
            <c:v>理论运行时间</c:v>
          </c:tx>
          <c:spPr>
            <a:ln w="19050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Sheet1!$A$11:$E$11</c:f>
              <c:numCache>
                <c:formatCode>General</c:formatCode>
                <c:ptCount val="5"/>
                <c:pt idx="0">
                  <c:v>5.8054500000000004</c:v>
                </c:pt>
                <c:pt idx="1">
                  <c:v>23.221800000000002</c:v>
                </c:pt>
                <c:pt idx="2">
                  <c:v>52.249050000000004</c:v>
                </c:pt>
                <c:pt idx="3">
                  <c:v>92.887200000000007</c:v>
                </c:pt>
                <c:pt idx="4">
                  <c:v>145.13625000000002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3B1-483F-A353-8D7D021AD8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3301664"/>
        <c:axId val="1773302080"/>
      </c:scatterChart>
      <c:valAx>
        <c:axId val="1773301664"/>
        <c:scaling>
          <c:orientation val="minMax"/>
          <c:max val="500000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数据规模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3302080"/>
        <c:crosses val="autoZero"/>
        <c:crossBetween val="midCat"/>
      </c:valAx>
      <c:valAx>
        <c:axId val="177330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运行时间</a:t>
                </a:r>
                <a:r>
                  <a:rPr lang="en-US" altLang="zh-CN"/>
                  <a:t>(S)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33016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大顶堆解法 </a:t>
            </a:r>
            <a:r>
              <a:rPr lang="en-US" altLang="zh-CN" dirty="0" err="1"/>
              <a:t>MaxHeap</a:t>
            </a:r>
            <a:r>
              <a:rPr lang="en-US" altLang="zh-CN" dirty="0"/>
              <a:t> Solution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实际运行时间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Sheet1!$A$10:$E$10</c:f>
              <c:numCache>
                <c:formatCode>General</c:formatCode>
                <c:ptCount val="5"/>
                <c:pt idx="0">
                  <c:v>8.7387000000000003E-3</c:v>
                </c:pt>
                <c:pt idx="1">
                  <c:v>1.6582900000000001E-2</c:v>
                </c:pt>
                <c:pt idx="2">
                  <c:v>2.5674300000000001E-2</c:v>
                </c:pt>
                <c:pt idx="3">
                  <c:v>3.3543000000000003E-2</c:v>
                </c:pt>
                <c:pt idx="4">
                  <c:v>4.12842E-2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B89-48FE-8C9C-AE166DBF9C79}"/>
            </c:ext>
          </c:extLst>
        </c:ser>
        <c:dLbls>
          <c:dLblPos val="r"/>
          <c:showLegendKey val="0"/>
          <c:showVal val="1"/>
          <c:showCatName val="0"/>
          <c:showSerName val="0"/>
          <c:showPercent val="0"/>
          <c:showBubbleSize val="0"/>
        </c:dLbls>
        <c:axId val="1703745328"/>
        <c:axId val="1463436736"/>
      </c:scatterChart>
      <c:valAx>
        <c:axId val="1703745328"/>
        <c:scaling>
          <c:orientation val="minMax"/>
          <c:max val="500000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数据规模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63436736"/>
        <c:crosses val="autoZero"/>
        <c:crossBetween val="midCat"/>
      </c:valAx>
      <c:valAx>
        <c:axId val="1463436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运行时间（</a:t>
                </a:r>
                <a:r>
                  <a:rPr lang="en-US" altLang="zh-CN"/>
                  <a:t>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37453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小顶堆解法 </a:t>
            </a:r>
            <a:r>
              <a:rPr lang="en-US" altLang="zh-CN"/>
              <a:t>MinHeap Solution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实际运行时间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Sheet1!$I$14:$M$14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Sheet1!$I$18:$M$18</c:f>
              <c:numCache>
                <c:formatCode>General</c:formatCode>
                <c:ptCount val="5"/>
                <c:pt idx="0">
                  <c:v>1.327E-4</c:v>
                </c:pt>
                <c:pt idx="1">
                  <c:v>2.3965E-4</c:v>
                </c:pt>
                <c:pt idx="2">
                  <c:v>3.6174999999999998E-4</c:v>
                </c:pt>
                <c:pt idx="3">
                  <c:v>4.7744999999999998E-4</c:v>
                </c:pt>
                <c:pt idx="4">
                  <c:v>6.0455000000000003E-4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895-4873-A3DB-BEAEB76AD0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09988304"/>
        <c:axId val="1909982064"/>
      </c:scatterChart>
      <c:valAx>
        <c:axId val="1909988304"/>
        <c:scaling>
          <c:orientation val="minMax"/>
          <c:max val="500000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数据规模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09982064"/>
        <c:crosses val="autoZero"/>
        <c:crossBetween val="midCat"/>
      </c:valAx>
      <c:valAx>
        <c:axId val="190998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运行时间</a:t>
                </a:r>
                <a:r>
                  <a:rPr lang="en-US" altLang="zh-CN"/>
                  <a:t>(S)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09988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不同</a:t>
            </a:r>
            <a:r>
              <a:rPr lang="en-US" altLang="zh-CN" dirty="0" err="1"/>
              <a:t>soluton</a:t>
            </a:r>
            <a:r>
              <a:rPr lang="zh-CN" altLang="en-US" dirty="0"/>
              <a:t>的效率对比图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Sheet1!$H$15</c:f>
              <c:strCache>
                <c:ptCount val="1"/>
                <c:pt idx="0">
                  <c:v>选择排序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Sheet1!$I$14:$M$14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Sheet1!$I$15:$M$15</c:f>
              <c:numCache>
                <c:formatCode>General</c:formatCode>
                <c:ptCount val="5"/>
                <c:pt idx="0">
                  <c:v>1.2587299999999999E-2</c:v>
                </c:pt>
                <c:pt idx="1">
                  <c:v>2.5092099999999999E-2</c:v>
                </c:pt>
                <c:pt idx="2">
                  <c:v>3.79648E-2</c:v>
                </c:pt>
                <c:pt idx="3">
                  <c:v>5.02849E-2</c:v>
                </c:pt>
                <c:pt idx="4">
                  <c:v>6.2876399999999999E-2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C64-4D58-A7DA-3CB2112FD4D5}"/>
            </c:ext>
          </c:extLst>
        </c:ser>
        <c:ser>
          <c:idx val="1"/>
          <c:order val="1"/>
          <c:tx>
            <c:strRef>
              <c:f>Sheet1!$H$16</c:f>
              <c:strCache>
                <c:ptCount val="1"/>
                <c:pt idx="0">
                  <c:v>冒泡排序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Sheet1!$I$14:$M$14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Sheet1!$I$16:$M$16</c:f>
              <c:numCache>
                <c:formatCode>General</c:formatCode>
                <c:ptCount val="5"/>
                <c:pt idx="0">
                  <c:v>4.1802199999999998E-2</c:v>
                </c:pt>
                <c:pt idx="1">
                  <c:v>8.2055000000000003E-2</c:v>
                </c:pt>
                <c:pt idx="2">
                  <c:v>0.122706</c:v>
                </c:pt>
                <c:pt idx="3">
                  <c:v>0.163049</c:v>
                </c:pt>
                <c:pt idx="4">
                  <c:v>0.204093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C64-4D58-A7DA-3CB2112FD4D5}"/>
            </c:ext>
          </c:extLst>
        </c:ser>
        <c:ser>
          <c:idx val="2"/>
          <c:order val="2"/>
          <c:tx>
            <c:strRef>
              <c:f>Sheet1!$H$17</c:f>
              <c:strCache>
                <c:ptCount val="1"/>
                <c:pt idx="0">
                  <c:v>小顶堆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Sheet1!$I$14:$M$14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Sheet1!$I$17:$M$17</c:f>
              <c:numCache>
                <c:formatCode>General</c:formatCode>
                <c:ptCount val="5"/>
                <c:pt idx="0">
                  <c:v>1.327E-4</c:v>
                </c:pt>
                <c:pt idx="1">
                  <c:v>2.3965E-4</c:v>
                </c:pt>
                <c:pt idx="2">
                  <c:v>3.6174999999999998E-4</c:v>
                </c:pt>
                <c:pt idx="3">
                  <c:v>4.7744999999999998E-4</c:v>
                </c:pt>
                <c:pt idx="4">
                  <c:v>6.0455000000000003E-4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C64-4D58-A7DA-3CB2112FD4D5}"/>
            </c:ext>
          </c:extLst>
        </c:ser>
        <c:ser>
          <c:idx val="3"/>
          <c:order val="3"/>
          <c:tx>
            <c:strRef>
              <c:f>Sheet1!$H$18</c:f>
              <c:strCache>
                <c:ptCount val="1"/>
                <c:pt idx="0">
                  <c:v>快排优化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Sheet1!$I$14:$M$14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Sheet1!$I$18:$M$18</c:f>
              <c:numCache>
                <c:formatCode>General</c:formatCode>
                <c:ptCount val="5"/>
                <c:pt idx="0">
                  <c:v>1.5095499999999999E-3</c:v>
                </c:pt>
                <c:pt idx="1">
                  <c:v>2.7831499999999999E-3</c:v>
                </c:pt>
                <c:pt idx="2">
                  <c:v>3.9580500000000003E-3</c:v>
                </c:pt>
                <c:pt idx="3">
                  <c:v>5.0731999999999999E-3</c:v>
                </c:pt>
                <c:pt idx="4">
                  <c:v>6.0155499999999997E-3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C64-4D58-A7DA-3CB2112FD4D5}"/>
            </c:ext>
          </c:extLst>
        </c:ser>
        <c:ser>
          <c:idx val="4"/>
          <c:order val="4"/>
          <c:tx>
            <c:strRef>
              <c:f>Sheet1!$H$19</c:f>
              <c:strCache>
                <c:ptCount val="1"/>
                <c:pt idx="0">
                  <c:v>大顶堆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Sheet1!$I$14:$M$14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Sheet1!$I$19:$M$19</c:f>
              <c:numCache>
                <c:formatCode>General</c:formatCode>
                <c:ptCount val="5"/>
                <c:pt idx="0">
                  <c:v>8.7387000000000003E-3</c:v>
                </c:pt>
                <c:pt idx="1">
                  <c:v>1.6582900000000001E-2</c:v>
                </c:pt>
                <c:pt idx="2">
                  <c:v>2.5674300000000001E-2</c:v>
                </c:pt>
                <c:pt idx="3">
                  <c:v>3.3543000000000003E-2</c:v>
                </c:pt>
                <c:pt idx="4">
                  <c:v>4.12842E-2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8C64-4D58-A7DA-3CB2112FD4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09995376"/>
        <c:axId val="1909993296"/>
      </c:scatterChart>
      <c:valAx>
        <c:axId val="1909995376"/>
        <c:scaling>
          <c:orientation val="minMax"/>
          <c:max val="500000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数据规模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09993296"/>
        <c:crosses val="autoZero"/>
        <c:crossBetween val="midCat"/>
      </c:valAx>
      <c:valAx>
        <c:axId val="1909993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运行时间</a:t>
                </a:r>
                <a:r>
                  <a:rPr lang="en-US" altLang="zh-CN" dirty="0"/>
                  <a:t>(S)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099953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冒泡排序 </a:t>
            </a:r>
            <a:r>
              <a:rPr lang="en-US" altLang="zh-CN"/>
              <a:t>Bubble</a:t>
            </a:r>
            <a:r>
              <a:rPr lang="en-US" altLang="zh-CN" baseline="0"/>
              <a:t> Sort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实际运行时间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l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Sheet1!$A$10:$E$10</c:f>
              <c:numCache>
                <c:formatCode>General</c:formatCode>
                <c:ptCount val="5"/>
                <c:pt idx="0">
                  <c:v>21.408200000000001</c:v>
                </c:pt>
                <c:pt idx="1">
                  <c:v>85.396600000000007</c:v>
                </c:pt>
                <c:pt idx="2">
                  <c:v>193.10300000000001</c:v>
                </c:pt>
                <c:pt idx="3">
                  <c:v>345.8</c:v>
                </c:pt>
                <c:pt idx="4">
                  <c:v>545.57399999999996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86F-47FF-A8A1-BB4EE94FF43F}"/>
            </c:ext>
          </c:extLst>
        </c:ser>
        <c:ser>
          <c:idx val="1"/>
          <c:order val="1"/>
          <c:tx>
            <c:v>理论运行时间</c:v>
          </c:tx>
          <c:spPr>
            <a:ln w="190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Sheet1!$A$11:$E$11</c:f>
              <c:numCache>
                <c:formatCode>General</c:formatCode>
                <c:ptCount val="5"/>
                <c:pt idx="0">
                  <c:v>17.880195000000001</c:v>
                </c:pt>
                <c:pt idx="1">
                  <c:v>71.520780000000002</c:v>
                </c:pt>
                <c:pt idx="2">
                  <c:v>160.92175499999999</c:v>
                </c:pt>
                <c:pt idx="3">
                  <c:v>286.08312000000001</c:v>
                </c:pt>
                <c:pt idx="4">
                  <c:v>447.00487499999997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86F-47FF-A8A1-BB4EE94FF4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3745328"/>
        <c:axId val="1463436736"/>
      </c:scatterChart>
      <c:valAx>
        <c:axId val="1703745328"/>
        <c:scaling>
          <c:orientation val="minMax"/>
          <c:max val="500000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数据规模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63436736"/>
        <c:crosses val="autoZero"/>
        <c:crossBetween val="midCat"/>
      </c:valAx>
      <c:valAx>
        <c:axId val="1463436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运行时间（</a:t>
                </a:r>
                <a:r>
                  <a:rPr lang="en-US" altLang="zh-CN"/>
                  <a:t>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37453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冒泡排序</a:t>
            </a:r>
            <a:r>
              <a:rPr lang="en-US" altLang="zh-CN" baseline="0"/>
              <a:t> Bubble Sort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实际运行时间取log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l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Sheet1!$A$12:$E$12</c:f>
              <c:numCache>
                <c:formatCode>General</c:formatCode>
                <c:ptCount val="5"/>
                <c:pt idx="0">
                  <c:v>1.3305801533789592</c:v>
                </c:pt>
                <c:pt idx="1">
                  <c:v>1.931440579932179</c:v>
                </c:pt>
                <c:pt idx="2">
                  <c:v>2.2857890209224556</c:v>
                </c:pt>
                <c:pt idx="3">
                  <c:v>2.538824988937904</c:v>
                </c:pt>
                <c:pt idx="4">
                  <c:v>2.7368536653038769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45D-4E8C-934F-13E043F2F26B}"/>
            </c:ext>
          </c:extLst>
        </c:ser>
        <c:ser>
          <c:idx val="1"/>
          <c:order val="1"/>
          <c:tx>
            <c:v>理论运行时间取log</c:v>
          </c:tx>
          <c:spPr>
            <a:ln w="190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5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Sheet1!$A$13:$E$13</c:f>
              <c:numCache>
                <c:formatCode>General</c:formatCode>
                <c:ptCount val="5"/>
                <c:pt idx="0">
                  <c:v>1.2523722508671793</c:v>
                </c:pt>
                <c:pt idx="1">
                  <c:v>1.8544322421951416</c:v>
                </c:pt>
                <c:pt idx="2">
                  <c:v>2.2066147603065041</c:v>
                </c:pt>
                <c:pt idx="3">
                  <c:v>2.4564922335231039</c:v>
                </c:pt>
                <c:pt idx="4">
                  <c:v>2.6503122595392168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45D-4E8C-934F-13E043F2F2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3151104"/>
        <c:axId val="693242576"/>
      </c:scatterChart>
      <c:valAx>
        <c:axId val="693151104"/>
        <c:scaling>
          <c:orientation val="minMax"/>
          <c:max val="500000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数据规模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242576"/>
        <c:crosses val="autoZero"/>
        <c:crossBetween val="midCat"/>
      </c:valAx>
      <c:valAx>
        <c:axId val="693242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时间的对数（</a:t>
                </a:r>
                <a:r>
                  <a:rPr lang="en-US" altLang="zh-CN"/>
                  <a:t>log(s)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1511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冒泡排序</a:t>
            </a:r>
            <a:r>
              <a:rPr lang="en-US" altLang="zh-CN" baseline="0"/>
              <a:t> Bubble Sort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实际运行时间取log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Sheet1!$A$12:$E$12</c:f>
              <c:numCache>
                <c:formatCode>General</c:formatCode>
                <c:ptCount val="5"/>
                <c:pt idx="0">
                  <c:v>1.3305801533789592</c:v>
                </c:pt>
                <c:pt idx="1">
                  <c:v>1.931440579932179</c:v>
                </c:pt>
                <c:pt idx="2">
                  <c:v>2.2857890209224556</c:v>
                </c:pt>
                <c:pt idx="3">
                  <c:v>2.538824988937904</c:v>
                </c:pt>
                <c:pt idx="4">
                  <c:v>2.7368536653038769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D74-468D-95A2-899E47DD15A2}"/>
            </c:ext>
          </c:extLst>
        </c:ser>
        <c:ser>
          <c:idx val="1"/>
          <c:order val="1"/>
          <c:tx>
            <c:v>理论运行时间取log</c:v>
          </c:tx>
          <c:spPr>
            <a:ln w="190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5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Sheet1!$A$13:$E$13</c:f>
              <c:numCache>
                <c:formatCode>General</c:formatCode>
                <c:ptCount val="5"/>
                <c:pt idx="0">
                  <c:v>1.2523722508671793</c:v>
                </c:pt>
                <c:pt idx="1">
                  <c:v>1.8544322421951416</c:v>
                </c:pt>
                <c:pt idx="2">
                  <c:v>2.2066147603065041</c:v>
                </c:pt>
                <c:pt idx="3">
                  <c:v>2.4564922335231039</c:v>
                </c:pt>
                <c:pt idx="4">
                  <c:v>2.6503122595392168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D74-468D-95A2-899E47DD15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3151104"/>
        <c:axId val="693242576"/>
      </c:scatterChart>
      <c:valAx>
        <c:axId val="693151104"/>
        <c:scaling>
          <c:orientation val="minMax"/>
          <c:max val="500000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数据规模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242576"/>
        <c:crosses val="autoZero"/>
        <c:crossBetween val="midCat"/>
      </c:valAx>
      <c:valAx>
        <c:axId val="693242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时间的对数（</a:t>
                </a:r>
                <a:r>
                  <a:rPr lang="en-US" altLang="zh-CN"/>
                  <a:t>log(s)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1511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冒泡排序 </a:t>
            </a:r>
            <a:r>
              <a:rPr lang="en-US" altLang="zh-CN"/>
              <a:t>Bubble</a:t>
            </a:r>
            <a:r>
              <a:rPr lang="en-US" altLang="zh-CN" baseline="0"/>
              <a:t> Sort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实际运行时间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Sheet1!$A$10:$E$10</c:f>
              <c:numCache>
                <c:formatCode>General</c:formatCode>
                <c:ptCount val="5"/>
                <c:pt idx="0">
                  <c:v>21.408200000000001</c:v>
                </c:pt>
                <c:pt idx="1">
                  <c:v>85.396600000000007</c:v>
                </c:pt>
                <c:pt idx="2">
                  <c:v>193.10300000000001</c:v>
                </c:pt>
                <c:pt idx="3">
                  <c:v>345.8</c:v>
                </c:pt>
                <c:pt idx="4">
                  <c:v>545.57399999999996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D93-45DF-8518-8DC852E8699E}"/>
            </c:ext>
          </c:extLst>
        </c:ser>
        <c:ser>
          <c:idx val="1"/>
          <c:order val="1"/>
          <c:tx>
            <c:v>理论运行时间</c:v>
          </c:tx>
          <c:spPr>
            <a:ln w="190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Sheet1!$A$11:$E$11</c:f>
              <c:numCache>
                <c:formatCode>General</c:formatCode>
                <c:ptCount val="5"/>
                <c:pt idx="0">
                  <c:v>17.880195000000001</c:v>
                </c:pt>
                <c:pt idx="1">
                  <c:v>71.520780000000002</c:v>
                </c:pt>
                <c:pt idx="2">
                  <c:v>160.92175499999999</c:v>
                </c:pt>
                <c:pt idx="3">
                  <c:v>286.08312000000001</c:v>
                </c:pt>
                <c:pt idx="4">
                  <c:v>447.00487499999997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D93-45DF-8518-8DC852E869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3745328"/>
        <c:axId val="1463436736"/>
      </c:scatterChart>
      <c:valAx>
        <c:axId val="1703745328"/>
        <c:scaling>
          <c:orientation val="minMax"/>
          <c:max val="500000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数据规模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63436736"/>
        <c:crosses val="autoZero"/>
        <c:crossBetween val="midCat"/>
      </c:valAx>
      <c:valAx>
        <c:axId val="1463436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运行时间（</a:t>
                </a:r>
                <a:r>
                  <a:rPr lang="en-US" altLang="zh-CN"/>
                  <a:t>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37453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合并排序 </a:t>
            </a:r>
            <a:r>
              <a:rPr lang="en-US" altLang="zh-CN"/>
              <a:t>Merge</a:t>
            </a:r>
            <a:r>
              <a:rPr lang="en-US" altLang="zh-CN" baseline="0"/>
              <a:t> Sort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实际运行时间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Sheet1!$A$10:$E$10</c:f>
              <c:numCache>
                <c:formatCode>General</c:formatCode>
                <c:ptCount val="5"/>
                <c:pt idx="0">
                  <c:v>1.31635E-2</c:v>
                </c:pt>
                <c:pt idx="1">
                  <c:v>2.8254600000000001E-2</c:v>
                </c:pt>
                <c:pt idx="2">
                  <c:v>4.3961199999999999E-2</c:v>
                </c:pt>
                <c:pt idx="3">
                  <c:v>5.9741299999999997E-2</c:v>
                </c:pt>
                <c:pt idx="4">
                  <c:v>7.4988799999999994E-2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BAA-344D-95D4-021A548E2D72}"/>
            </c:ext>
          </c:extLst>
        </c:ser>
        <c:ser>
          <c:idx val="1"/>
          <c:order val="1"/>
          <c:tx>
            <c:v>理论运行时间</c:v>
          </c:tx>
          <c:spPr>
            <a:ln w="190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l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Sheet1!$A$11:$E$11</c:f>
              <c:numCache>
                <c:formatCode>General</c:formatCode>
                <c:ptCount val="5"/>
                <c:pt idx="0">
                  <c:v>1.6253749999999997E-2</c:v>
                </c:pt>
                <c:pt idx="1">
                  <c:v>3.0759399999999999E-2</c:v>
                </c:pt>
                <c:pt idx="2">
                  <c:v>4.6725040000000002E-2</c:v>
                </c:pt>
                <c:pt idx="3">
                  <c:v>6.3002199999999994E-2</c:v>
                </c:pt>
                <c:pt idx="4">
                  <c:v>7.9234100000000002E-2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BAA-344D-95D4-021A548E2D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3745328"/>
        <c:axId val="1463436736"/>
      </c:scatterChart>
      <c:valAx>
        <c:axId val="1703745328"/>
        <c:scaling>
          <c:orientation val="minMax"/>
          <c:max val="500000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数据规模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63436736"/>
        <c:crosses val="autoZero"/>
        <c:crossBetween val="midCat"/>
      </c:valAx>
      <c:valAx>
        <c:axId val="1463436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运行时间（</a:t>
                </a:r>
                <a:r>
                  <a:rPr lang="en-US" altLang="zh-CN"/>
                  <a:t>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37453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合并排序 </a:t>
            </a:r>
            <a:r>
              <a:rPr lang="en-US" altLang="zh-CN"/>
              <a:t>Merge</a:t>
            </a:r>
            <a:r>
              <a:rPr lang="en-US" altLang="zh-CN" baseline="0"/>
              <a:t> Sort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实际运行时间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Sheet1!$A$10:$E$10</c:f>
              <c:numCache>
                <c:formatCode>General</c:formatCode>
                <c:ptCount val="5"/>
                <c:pt idx="0">
                  <c:v>1.31635E-2</c:v>
                </c:pt>
                <c:pt idx="1">
                  <c:v>2.8254600000000001E-2</c:v>
                </c:pt>
                <c:pt idx="2">
                  <c:v>4.3961199999999999E-2</c:v>
                </c:pt>
                <c:pt idx="3">
                  <c:v>5.9741299999999997E-2</c:v>
                </c:pt>
                <c:pt idx="4">
                  <c:v>7.4988799999999994E-2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E98-BD46-B481-1677DFA94473}"/>
            </c:ext>
          </c:extLst>
        </c:ser>
        <c:ser>
          <c:idx val="1"/>
          <c:order val="1"/>
          <c:tx>
            <c:v>理论运行时间</c:v>
          </c:tx>
          <c:spPr>
            <a:ln w="190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l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Sheet1!$A$9:$E$9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xVal>
          <c:yVal>
            <c:numRef>
              <c:f>Sheet1!$A$11:$E$11</c:f>
              <c:numCache>
                <c:formatCode>General</c:formatCode>
                <c:ptCount val="5"/>
                <c:pt idx="0">
                  <c:v>1.6253749999999997E-2</c:v>
                </c:pt>
                <c:pt idx="1">
                  <c:v>3.0759399999999999E-2</c:v>
                </c:pt>
                <c:pt idx="2">
                  <c:v>4.6725040000000002E-2</c:v>
                </c:pt>
                <c:pt idx="3">
                  <c:v>6.3002199999999994E-2</c:v>
                </c:pt>
                <c:pt idx="4">
                  <c:v>7.9234100000000002E-2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E98-BD46-B481-1677DFA94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3745328"/>
        <c:axId val="1463436736"/>
      </c:scatterChart>
      <c:valAx>
        <c:axId val="1703745328"/>
        <c:scaling>
          <c:orientation val="minMax"/>
          <c:max val="500000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数据规模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63436736"/>
        <c:crosses val="autoZero"/>
        <c:crossBetween val="midCat"/>
      </c:valAx>
      <c:valAx>
        <c:axId val="1463436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运行时间（</a:t>
                </a:r>
                <a:r>
                  <a:rPr lang="en-US" altLang="zh-CN"/>
                  <a:t>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37453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Sheet1!$C$71:$H$71</c:f>
              <c:numCache>
                <c:formatCode>General</c:formatCode>
                <c:ptCount val="6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  <c:pt idx="5">
                  <c:v>1000000</c:v>
                </c:pt>
              </c:numCache>
            </c:numRef>
          </c:xVal>
          <c:yVal>
            <c:numRef>
              <c:f>Sheet1!$C$72:$H$72</c:f>
              <c:numCache>
                <c:formatCode>General</c:formatCode>
                <c:ptCount val="6"/>
                <c:pt idx="0">
                  <c:v>1.31635E-2</c:v>
                </c:pt>
                <c:pt idx="1">
                  <c:v>2.8254600000000001E-2</c:v>
                </c:pt>
                <c:pt idx="2">
                  <c:v>4.3961199999999999E-2</c:v>
                </c:pt>
                <c:pt idx="3">
                  <c:v>5.9741299999999997E-2</c:v>
                </c:pt>
                <c:pt idx="4">
                  <c:v>7.4988799999999994E-2</c:v>
                </c:pt>
                <c:pt idx="5">
                  <c:v>0.171377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C59-4FE0-9C06-42AE05B210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5215488"/>
        <c:axId val="1194019984"/>
      </c:scatterChart>
      <c:valAx>
        <c:axId val="1295215488"/>
        <c:scaling>
          <c:orientation val="minMax"/>
          <c:max val="1000000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4019984"/>
        <c:crosses val="autoZero"/>
        <c:crossBetween val="midCat"/>
      </c:valAx>
      <c:valAx>
        <c:axId val="119401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952154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225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835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774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323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51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815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059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598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342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464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087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679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69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154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6560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7814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4066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8169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33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6589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8007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6102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782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434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8662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2076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1082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929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81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5438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330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3741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272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0942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120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4335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3911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326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116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298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368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2023/3/9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6" Type="http://schemas.openxmlformats.org/officeDocument/2006/relationships/image" Target="../media/image9.png"/><Relationship Id="rId11" Type="http://schemas.openxmlformats.org/officeDocument/2006/relationships/image" Target="../media/image220.png"/><Relationship Id="rId5" Type="http://schemas.openxmlformats.org/officeDocument/2006/relationships/image" Target="../media/image8.png"/><Relationship Id="rId10" Type="http://schemas.openxmlformats.org/officeDocument/2006/relationships/image" Target="../media/image210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6" Type="http://schemas.openxmlformats.org/officeDocument/2006/relationships/image" Target="../media/image9.png"/><Relationship Id="rId11" Type="http://schemas.openxmlformats.org/officeDocument/2006/relationships/chart" Target="../charts/chart1.xml"/><Relationship Id="rId5" Type="http://schemas.openxmlformats.org/officeDocument/2006/relationships/image" Target="../media/image8.png"/><Relationship Id="rId10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6" Type="http://schemas.openxmlformats.org/officeDocument/2006/relationships/image" Target="../media/image9.png"/><Relationship Id="rId11" Type="http://schemas.openxmlformats.org/officeDocument/2006/relationships/chart" Target="../charts/chart2.xml"/><Relationship Id="rId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6" Type="http://schemas.openxmlformats.org/officeDocument/2006/relationships/image" Target="../media/image9.png"/><Relationship Id="rId11" Type="http://schemas.openxmlformats.org/officeDocument/2006/relationships/image" Target="../media/image27.gif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6" Type="http://schemas.openxmlformats.org/officeDocument/2006/relationships/image" Target="../media/image9.png"/><Relationship Id="rId11" Type="http://schemas.openxmlformats.org/officeDocument/2006/relationships/image" Target="../media/image220.png"/><Relationship Id="rId5" Type="http://schemas.openxmlformats.org/officeDocument/2006/relationships/image" Target="../media/image8.png"/><Relationship Id="rId10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0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0.png"/><Relationship Id="rId12" Type="http://schemas.openxmlformats.org/officeDocument/2006/relationships/chart" Target="../charts/chart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6" Type="http://schemas.openxmlformats.org/officeDocument/2006/relationships/image" Target="../media/image9.png"/><Relationship Id="rId11" Type="http://schemas.openxmlformats.org/officeDocument/2006/relationships/chart" Target="../charts/chart3.xml"/><Relationship Id="rId5" Type="http://schemas.openxmlformats.org/officeDocument/2006/relationships/image" Target="../media/image8.png"/><Relationship Id="rId10" Type="http://schemas.openxmlformats.org/officeDocument/2006/relationships/image" Target="../media/image2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0.png"/><Relationship Id="rId12" Type="http://schemas.openxmlformats.org/officeDocument/2006/relationships/chart" Target="../charts/chart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Relationship Id="rId6" Type="http://schemas.openxmlformats.org/officeDocument/2006/relationships/image" Target="../media/image9.png"/><Relationship Id="rId11" Type="http://schemas.openxmlformats.org/officeDocument/2006/relationships/chart" Target="../charts/chart5.xml"/><Relationship Id="rId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Relationship Id="rId6" Type="http://schemas.openxmlformats.org/officeDocument/2006/relationships/image" Target="../media/image9.png"/><Relationship Id="rId11" Type="http://schemas.openxmlformats.org/officeDocument/2006/relationships/image" Target="../media/image32.gif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Relationship Id="rId6" Type="http://schemas.openxmlformats.org/officeDocument/2006/relationships/image" Target="../media/image9.png"/><Relationship Id="rId11" Type="http://schemas.openxmlformats.org/officeDocument/2006/relationships/image" Target="../media/image34.png"/><Relationship Id="rId5" Type="http://schemas.openxmlformats.org/officeDocument/2006/relationships/image" Target="../media/image8.pn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Relationship Id="rId6" Type="http://schemas.openxmlformats.org/officeDocument/2006/relationships/image" Target="../media/image9.png"/><Relationship Id="rId11" Type="http://schemas.openxmlformats.org/officeDocument/2006/relationships/chart" Target="../charts/chart7.xml"/><Relationship Id="rId5" Type="http://schemas.openxmlformats.org/officeDocument/2006/relationships/image" Target="../media/image8.pn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90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0.png"/><Relationship Id="rId12" Type="http://schemas.openxmlformats.org/officeDocument/2006/relationships/image" Target="../media/image28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Relationship Id="rId6" Type="http://schemas.openxmlformats.org/officeDocument/2006/relationships/image" Target="../media/image9.png"/><Relationship Id="rId11" Type="http://schemas.openxmlformats.org/officeDocument/2006/relationships/image" Target="../media/image270.png"/><Relationship Id="rId5" Type="http://schemas.openxmlformats.org/officeDocument/2006/relationships/image" Target="../media/image8.png"/><Relationship Id="rId15" Type="http://schemas.openxmlformats.org/officeDocument/2006/relationships/image" Target="../media/image310.png"/><Relationship Id="rId10" Type="http://schemas.openxmlformats.org/officeDocument/2006/relationships/chart" Target="../charts/chart8.xml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3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hart" Target="../charts/chart9.xml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0.png"/><Relationship Id="rId12" Type="http://schemas.openxmlformats.org/officeDocument/2006/relationships/image" Target="../media/image34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Relationship Id="rId6" Type="http://schemas.openxmlformats.org/officeDocument/2006/relationships/image" Target="../media/image9.png"/><Relationship Id="rId11" Type="http://schemas.openxmlformats.org/officeDocument/2006/relationships/image" Target="../media/image330.png"/><Relationship Id="rId5" Type="http://schemas.openxmlformats.org/officeDocument/2006/relationships/image" Target="../media/image8.png"/><Relationship Id="rId10" Type="http://schemas.openxmlformats.org/officeDocument/2006/relationships/image" Target="../media/image320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Relationship Id="rId6" Type="http://schemas.openxmlformats.org/officeDocument/2006/relationships/image" Target="../media/image9.png"/><Relationship Id="rId11" Type="http://schemas.openxmlformats.org/officeDocument/2006/relationships/image" Target="../media/image38.png"/><Relationship Id="rId5" Type="http://schemas.openxmlformats.org/officeDocument/2006/relationships/image" Target="../media/image8.png"/><Relationship Id="rId10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0.png"/><Relationship Id="rId12" Type="http://schemas.openxmlformats.org/officeDocument/2006/relationships/chart" Target="../charts/chart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Relationship Id="rId6" Type="http://schemas.openxmlformats.org/officeDocument/2006/relationships/image" Target="../media/image9.png"/><Relationship Id="rId11" Type="http://schemas.openxmlformats.org/officeDocument/2006/relationships/chart" Target="../charts/chart10.xml"/><Relationship Id="rId5" Type="http://schemas.openxmlformats.org/officeDocument/2006/relationships/image" Target="../media/image8.png"/><Relationship Id="rId10" Type="http://schemas.openxmlformats.org/officeDocument/2006/relationships/image" Target="../media/image40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Relationship Id="rId6" Type="http://schemas.openxmlformats.org/officeDocument/2006/relationships/image" Target="../media/image9.png"/><Relationship Id="rId11" Type="http://schemas.openxmlformats.org/officeDocument/2006/relationships/chart" Target="../charts/chart13.xml"/><Relationship Id="rId5" Type="http://schemas.openxmlformats.org/officeDocument/2006/relationships/image" Target="../media/image8.png"/><Relationship Id="rId10" Type="http://schemas.openxmlformats.org/officeDocument/2006/relationships/chart" Target="../charts/chart12.xml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0.xml"/><Relationship Id="rId6" Type="http://schemas.openxmlformats.org/officeDocument/2006/relationships/image" Target="../media/image9.png"/><Relationship Id="rId11" Type="http://schemas.openxmlformats.org/officeDocument/2006/relationships/image" Target="../media/image42.gif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1.xml"/><Relationship Id="rId6" Type="http://schemas.openxmlformats.org/officeDocument/2006/relationships/image" Target="../media/image9.png"/><Relationship Id="rId11" Type="http://schemas.openxmlformats.org/officeDocument/2006/relationships/image" Target="../media/image45.png"/><Relationship Id="rId5" Type="http://schemas.openxmlformats.org/officeDocument/2006/relationships/image" Target="../media/image8.png"/><Relationship Id="rId10" Type="http://schemas.openxmlformats.org/officeDocument/2006/relationships/image" Target="../media/image4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Relationship Id="rId6" Type="http://schemas.openxmlformats.org/officeDocument/2006/relationships/image" Target="../media/image9.png"/><Relationship Id="rId11" Type="http://schemas.openxmlformats.org/officeDocument/2006/relationships/chart" Target="../charts/chart14.xml"/><Relationship Id="rId5" Type="http://schemas.openxmlformats.org/officeDocument/2006/relationships/image" Target="../media/image8.pn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0.png"/><Relationship Id="rId12" Type="http://schemas.openxmlformats.org/officeDocument/2006/relationships/chart" Target="../charts/chart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.xml"/><Relationship Id="rId6" Type="http://schemas.openxmlformats.org/officeDocument/2006/relationships/image" Target="../media/image9.png"/><Relationship Id="rId11" Type="http://schemas.openxmlformats.org/officeDocument/2006/relationships/image" Target="../media/image47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4.xml"/><Relationship Id="rId6" Type="http://schemas.openxmlformats.org/officeDocument/2006/relationships/image" Target="../media/image9.png"/><Relationship Id="rId11" Type="http://schemas.openxmlformats.org/officeDocument/2006/relationships/image" Target="../media/image49.png"/><Relationship Id="rId5" Type="http://schemas.openxmlformats.org/officeDocument/2006/relationships/image" Target="../media/image8.png"/><Relationship Id="rId10" Type="http://schemas.openxmlformats.org/officeDocument/2006/relationships/image" Target="../media/image4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5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50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Relationship Id="rId6" Type="http://schemas.openxmlformats.org/officeDocument/2006/relationships/image" Target="../media/image9.png"/><Relationship Id="rId11" Type="http://schemas.openxmlformats.org/officeDocument/2006/relationships/chart" Target="../charts/chart16.xml"/><Relationship Id="rId5" Type="http://schemas.openxmlformats.org/officeDocument/2006/relationships/image" Target="../media/image8.png"/><Relationship Id="rId10" Type="http://schemas.openxmlformats.org/officeDocument/2006/relationships/image" Target="../media/image57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4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9.xml"/><Relationship Id="rId6" Type="http://schemas.openxmlformats.org/officeDocument/2006/relationships/image" Target="../media/image9.png"/><Relationship Id="rId11" Type="http://schemas.openxmlformats.org/officeDocument/2006/relationships/chart" Target="../charts/chart17.xml"/><Relationship Id="rId5" Type="http://schemas.openxmlformats.org/officeDocument/2006/relationships/image" Target="../media/image8.png"/><Relationship Id="rId10" Type="http://schemas.openxmlformats.org/officeDocument/2006/relationships/image" Target="../media/image59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60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1.xml"/><Relationship Id="rId6" Type="http://schemas.openxmlformats.org/officeDocument/2006/relationships/image" Target="../media/image9.png"/><Relationship Id="rId11" Type="http://schemas.openxmlformats.org/officeDocument/2006/relationships/chart" Target="../charts/chart18.xml"/><Relationship Id="rId5" Type="http://schemas.openxmlformats.org/officeDocument/2006/relationships/image" Target="../media/image8.png"/><Relationship Id="rId10" Type="http://schemas.openxmlformats.org/officeDocument/2006/relationships/image" Target="../media/image50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10.png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2.xml"/><Relationship Id="rId6" Type="http://schemas.openxmlformats.org/officeDocument/2006/relationships/image" Target="../media/image9.png"/><Relationship Id="rId11" Type="http://schemas.openxmlformats.org/officeDocument/2006/relationships/image" Target="../media/image50.jpg"/><Relationship Id="rId5" Type="http://schemas.openxmlformats.org/officeDocument/2006/relationships/image" Target="../media/image8.png"/><Relationship Id="rId10" Type="http://schemas.openxmlformats.org/officeDocument/2006/relationships/image" Target="../media/image49.jp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Relationship Id="rId6" Type="http://schemas.openxmlformats.org/officeDocument/2006/relationships/image" Target="../media/image9.png"/><Relationship Id="rId11" Type="http://schemas.openxmlformats.org/officeDocument/2006/relationships/chart" Target="../charts/chart19.xml"/><Relationship Id="rId5" Type="http://schemas.openxmlformats.org/officeDocument/2006/relationships/image" Target="../media/image8.png"/><Relationship Id="rId10" Type="http://schemas.openxmlformats.org/officeDocument/2006/relationships/image" Target="../media/image51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5.xml"/><Relationship Id="rId6" Type="http://schemas.openxmlformats.org/officeDocument/2006/relationships/image" Target="../media/image9.png"/><Relationship Id="rId11" Type="http://schemas.openxmlformats.org/officeDocument/2006/relationships/chart" Target="../charts/chart20.xml"/><Relationship Id="rId5" Type="http://schemas.openxmlformats.org/officeDocument/2006/relationships/image" Target="../media/image8.png"/><Relationship Id="rId10" Type="http://schemas.openxmlformats.org/officeDocument/2006/relationships/image" Target="../media/image5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Relationship Id="rId6" Type="http://schemas.openxmlformats.org/officeDocument/2006/relationships/image" Target="../media/image9.png"/><Relationship Id="rId11" Type="http://schemas.openxmlformats.org/officeDocument/2006/relationships/chart" Target="../charts/chart21.xml"/><Relationship Id="rId5" Type="http://schemas.openxmlformats.org/officeDocument/2006/relationships/image" Target="../media/image8.png"/><Relationship Id="rId10" Type="http://schemas.openxmlformats.org/officeDocument/2006/relationships/image" Target="../media/image6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8.xml"/><Relationship Id="rId6" Type="http://schemas.openxmlformats.org/officeDocument/2006/relationships/image" Target="../media/image9.png"/><Relationship Id="rId11" Type="http://schemas.openxmlformats.org/officeDocument/2006/relationships/chart" Target="../charts/chart22.xml"/><Relationship Id="rId5" Type="http://schemas.openxmlformats.org/officeDocument/2006/relationships/image" Target="../media/image8.png"/><Relationship Id="rId10" Type="http://schemas.openxmlformats.org/officeDocument/2006/relationships/image" Target="../media/image520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9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3.jp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0" y="-11430"/>
            <a:ext cx="6125210" cy="686943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菠萝大侠：文本框 15"/>
          <p:cNvSpPr txBox="1"/>
          <p:nvPr/>
        </p:nvSpPr>
        <p:spPr>
          <a:xfrm>
            <a:off x="6688455" y="2412158"/>
            <a:ext cx="5061585" cy="205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4200" spc="100" dirty="0">
                <a:solidFill>
                  <a:srgbClr val="213497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实验</a:t>
            </a:r>
            <a:r>
              <a:rPr lang="en-US" altLang="zh-CN" sz="14200" spc="100" dirty="0">
                <a:solidFill>
                  <a:srgbClr val="213497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1</a:t>
            </a:r>
          </a:p>
        </p:txBody>
      </p:sp>
      <p:pic>
        <p:nvPicPr>
          <p:cNvPr id="6" name="菠萝大侠：图片 5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850" y="711835"/>
            <a:ext cx="753745" cy="753745"/>
          </a:xfrm>
          <a:prstGeom prst="rect">
            <a:avLst/>
          </a:prstGeom>
        </p:spPr>
      </p:pic>
      <p:pic>
        <p:nvPicPr>
          <p:cNvPr id="7" name="菠萝大侠：图片 6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700" y="5571490"/>
            <a:ext cx="774065" cy="854710"/>
          </a:xfrm>
          <a:prstGeom prst="rect">
            <a:avLst/>
          </a:prstGeom>
        </p:spPr>
      </p:pic>
      <p:pic>
        <p:nvPicPr>
          <p:cNvPr id="8" name="菠萝大侠：图片 7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535" y="921385"/>
            <a:ext cx="966470" cy="966470"/>
          </a:xfrm>
          <a:prstGeom prst="rect">
            <a:avLst/>
          </a:prstGeom>
        </p:spPr>
      </p:pic>
      <p:pic>
        <p:nvPicPr>
          <p:cNvPr id="9" name="菠萝大侠：图片 8" descr="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9810" y="5229860"/>
            <a:ext cx="1024890" cy="956945"/>
          </a:xfrm>
          <a:prstGeom prst="rect">
            <a:avLst/>
          </a:prstGeom>
        </p:spPr>
      </p:pic>
      <p:grpSp>
        <p:nvGrpSpPr>
          <p:cNvPr id="34" name="菠萝大侠：组合 33"/>
          <p:cNvGrpSpPr/>
          <p:nvPr/>
        </p:nvGrpSpPr>
        <p:grpSpPr>
          <a:xfrm>
            <a:off x="5456555" y="921385"/>
            <a:ext cx="1450975" cy="5504815"/>
            <a:chOff x="8593" y="1451"/>
            <a:chExt cx="2285" cy="8669"/>
          </a:xfrm>
        </p:grpSpPr>
        <p:pic>
          <p:nvPicPr>
            <p:cNvPr id="12" name="图片 11" descr="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8960000">
              <a:off x="9646" y="7858"/>
              <a:ext cx="1232" cy="2262"/>
            </a:xfrm>
            <a:prstGeom prst="rect">
              <a:avLst/>
            </a:prstGeom>
          </p:spPr>
        </p:pic>
        <p:pic>
          <p:nvPicPr>
            <p:cNvPr id="15" name="图片 14" descr="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93" y="1451"/>
              <a:ext cx="756" cy="3109"/>
            </a:xfrm>
            <a:prstGeom prst="rect">
              <a:avLst/>
            </a:prstGeom>
          </p:spPr>
        </p:pic>
      </p:grp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9909810" y="1887855"/>
            <a:ext cx="1932305" cy="4549775"/>
            <a:chOff x="15606" y="2973"/>
            <a:chExt cx="3043" cy="7165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15606" y="5182"/>
              <a:ext cx="2604" cy="1789"/>
            </a:xfrm>
            <a:prstGeom prst="rect">
              <a:avLst/>
            </a:prstGeom>
          </p:spPr>
        </p:pic>
      </p:grpSp>
      <p:sp>
        <p:nvSpPr>
          <p:cNvPr id="25" name="菠萝大侠：文本框 24"/>
          <p:cNvSpPr txBox="1"/>
          <p:nvPr/>
        </p:nvSpPr>
        <p:spPr>
          <a:xfrm>
            <a:off x="1189990" y="2141220"/>
            <a:ext cx="77158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ln w="12700">
                  <a:solidFill>
                    <a:srgbClr val="213497"/>
                  </a:solidFill>
                </a:ln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排序算法</a:t>
            </a:r>
            <a:endParaRPr lang="en-US" altLang="zh-CN" sz="5000" dirty="0">
              <a:ln w="12700">
                <a:solidFill>
                  <a:srgbClr val="213497"/>
                </a:solidFill>
              </a:ln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r>
              <a:rPr lang="zh-CN" altLang="en-US" sz="5000" dirty="0">
                <a:ln w="12700">
                  <a:solidFill>
                    <a:srgbClr val="213497"/>
                  </a:solidFill>
                </a:ln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的性能分析</a:t>
            </a:r>
            <a:endParaRPr lang="en-US" altLang="zh-CN" sz="5000" dirty="0">
              <a:ln w="12700">
                <a:solidFill>
                  <a:srgbClr val="213497"/>
                </a:solidFill>
              </a:ln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endParaRPr lang="en-US" altLang="zh-CN" sz="5000" dirty="0">
              <a:ln w="12700">
                <a:solidFill>
                  <a:srgbClr val="213497"/>
                </a:solidFill>
              </a:ln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grpSp>
        <p:nvGrpSpPr>
          <p:cNvPr id="29" name="菠萝大侠：组合 28"/>
          <p:cNvGrpSpPr/>
          <p:nvPr/>
        </p:nvGrpSpPr>
        <p:grpSpPr>
          <a:xfrm>
            <a:off x="1283335" y="3895725"/>
            <a:ext cx="5807710" cy="530860"/>
            <a:chOff x="2004" y="3590"/>
            <a:chExt cx="9146" cy="836"/>
          </a:xfrm>
        </p:grpSpPr>
        <p:sp>
          <p:nvSpPr>
            <p:cNvPr id="28" name="矩形 27"/>
            <p:cNvSpPr/>
            <p:nvPr/>
          </p:nvSpPr>
          <p:spPr>
            <a:xfrm>
              <a:off x="2004" y="3590"/>
              <a:ext cx="7328" cy="836"/>
            </a:xfrm>
            <a:prstGeom prst="rect">
              <a:avLst/>
            </a:prstGeom>
            <a:solidFill>
              <a:srgbClr val="21349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073" y="3691"/>
              <a:ext cx="907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spc="100" dirty="0">
                  <a:solidFill>
                    <a:schemeClr val="bg1"/>
                  </a:solidFill>
                  <a:uFillTx/>
                </a:rPr>
                <a:t>计算机与软件学院</a:t>
              </a:r>
              <a:r>
                <a:rPr lang="en-US" altLang="zh-CN" sz="2000" spc="100" dirty="0">
                  <a:solidFill>
                    <a:schemeClr val="bg1"/>
                  </a:solidFill>
                  <a:uFillTx/>
                </a:rPr>
                <a:t>2021</a:t>
              </a:r>
              <a:r>
                <a:rPr lang="zh-CN" altLang="en-US" sz="2000" spc="100" dirty="0">
                  <a:solidFill>
                    <a:schemeClr val="bg1"/>
                  </a:solidFill>
                  <a:uFillTx/>
                </a:rPr>
                <a:t>级计科卓越班</a:t>
              </a:r>
            </a:p>
          </p:txBody>
        </p:sp>
      </p:grpSp>
      <p:sp>
        <p:nvSpPr>
          <p:cNvPr id="30" name="菠萝大侠：文本框 29"/>
          <p:cNvSpPr txBox="1"/>
          <p:nvPr/>
        </p:nvSpPr>
        <p:spPr>
          <a:xfrm>
            <a:off x="1176338" y="4613275"/>
            <a:ext cx="5587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spc="100" dirty="0">
                <a:solidFill>
                  <a:srgbClr val="213497"/>
                </a:solidFill>
                <a:uFillTx/>
              </a:rPr>
              <a:t>指导老师：</a:t>
            </a:r>
            <a:r>
              <a:rPr lang="zh-CN" altLang="en-US" sz="2000" spc="100" dirty="0">
                <a:solidFill>
                  <a:srgbClr val="213497"/>
                </a:solidFill>
              </a:rPr>
              <a:t>杨烜   分享</a:t>
            </a:r>
            <a:r>
              <a:rPr lang="zh-CN" altLang="zh-CN" sz="2000" spc="100" dirty="0">
                <a:solidFill>
                  <a:srgbClr val="213497"/>
                </a:solidFill>
                <a:uFillTx/>
              </a:rPr>
              <a:t>人：</a:t>
            </a:r>
            <a:r>
              <a:rPr lang="zh-CN" altLang="en-US" sz="2000" spc="100" dirty="0">
                <a:solidFill>
                  <a:srgbClr val="213497"/>
                </a:solidFill>
                <a:uFillTx/>
              </a:rPr>
              <a:t>陈天行</a:t>
            </a:r>
            <a:endParaRPr lang="zh-CN" altLang="zh-CN" sz="2000" spc="100" dirty="0">
              <a:solidFill>
                <a:srgbClr val="213497"/>
              </a:solidFill>
              <a:uFillTx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30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算法分析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Algorithm Analyze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2"/>
          <p:cNvSpPr/>
          <p:nvPr/>
        </p:nvSpPr>
        <p:spPr>
          <a:xfrm>
            <a:off x="1608455" y="1982801"/>
            <a:ext cx="410654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时间复杂度 </a:t>
            </a:r>
            <a:r>
              <a:rPr lang="en-US" altLang="zh-CN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Time Complexity</a:t>
            </a:r>
            <a:endParaRPr lang="zh-CN" altLang="zh-CN" dirty="0">
              <a:solidFill>
                <a:srgbClr val="213497"/>
              </a:solidFill>
              <a:latin typeface="汉仪中宋S" panose="00020600040101010101" charset="-122"/>
              <a:ea typeface="汉仪中宋S" panose="00020600040101010101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菠萝大侠：文字 1"/>
              <p:cNvSpPr/>
              <p:nvPr/>
            </p:nvSpPr>
            <p:spPr>
              <a:xfrm>
                <a:off x="1608455" y="2351752"/>
                <a:ext cx="8549343" cy="9139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最好情况下不需要交换，仅看比较次数，第</a:t>
                </a:r>
                <a:r>
                  <a:rPr lang="en" altLang="zh-CN" sz="1200" spc="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i</a:t>
                </a:r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个位置的数要比较</a:t>
                </a:r>
                <a:r>
                  <a:rPr lang="en" altLang="zh-CN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n-</a:t>
                </a:r>
                <a:r>
                  <a:rPr lang="en" altLang="zh-CN" sz="1200" spc="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i</a:t>
                </a:r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次，共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200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1200" b="0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ea"/>
                          </a:rPr>
                          <m:t>𝑛</m:t>
                        </m:r>
                        <m:r>
                          <a:rPr lang="en-US" altLang="zh-CN" sz="1200" b="0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ea"/>
                          </a:rPr>
                          <m:t>∗(</m:t>
                        </m:r>
                        <m:r>
                          <a:rPr lang="en-US" altLang="zh-CN" sz="1200" b="0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ea"/>
                          </a:rPr>
                          <m:t>𝑛</m:t>
                        </m:r>
                        <m:r>
                          <a:rPr lang="en-US" altLang="zh-CN" sz="1200" b="0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ea"/>
                          </a:rPr>
                          <m:t>−1)</m:t>
                        </m:r>
                      </m:num>
                      <m:den>
                        <m:r>
                          <a:rPr lang="en-US" altLang="zh-CN" sz="1200" b="0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ea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次，而最坏情况下每次都要交换，第</a:t>
                </a:r>
                <a:r>
                  <a:rPr lang="en" altLang="zh-CN" sz="1200" spc="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i</a:t>
                </a:r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个位置的数要比较</a:t>
                </a:r>
                <a:r>
                  <a:rPr lang="en" altLang="zh-CN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n-</a:t>
                </a:r>
                <a:r>
                  <a:rPr lang="en" altLang="zh-CN" sz="1200" spc="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i</a:t>
                </a:r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次且交换操作为三次赋值，共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200" i="1" spc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1200" i="1" spc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ea"/>
                          </a:rPr>
                          <m:t>𝑛</m:t>
                        </m:r>
                        <m:r>
                          <a:rPr lang="en-US" altLang="zh-CN" sz="1200" i="1" spc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ea"/>
                          </a:rPr>
                          <m:t>∗(</m:t>
                        </m:r>
                        <m:r>
                          <a:rPr lang="en-US" altLang="zh-CN" sz="1200" i="1" spc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ea"/>
                          </a:rPr>
                          <m:t>𝑛</m:t>
                        </m:r>
                        <m:r>
                          <a:rPr lang="en-US" altLang="zh-CN" sz="1200" i="1" spc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ea"/>
                          </a:rPr>
                          <m:t>−1)</m:t>
                        </m:r>
                      </m:num>
                      <m:den>
                        <m:r>
                          <a:rPr lang="en-US" altLang="zh-CN" sz="1200" i="1" spc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ea"/>
                          </a:rPr>
                          <m:t>2</m:t>
                        </m:r>
                      </m:den>
                    </m:f>
                    <m:r>
                      <a:rPr lang="en-US" altLang="zh-CN" sz="1200" b="0" i="1" spc="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+3∗(</m:t>
                    </m:r>
                    <m:r>
                      <a:rPr lang="en-US" altLang="zh-CN" sz="1200" b="0" i="1" spc="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𝑛</m:t>
                    </m:r>
                    <m:r>
                      <a:rPr lang="en-US" altLang="zh-CN" sz="1200" b="0" i="1" spc="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−1)</m:t>
                    </m:r>
                  </m:oMath>
                </a14:m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次</a:t>
                </a:r>
                <a:r>
                  <a:rPr lang="en-US" altLang="zh-CN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,</a:t>
                </a:r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平均时间复杂度为</a:t>
                </a:r>
                <a14:m>
                  <m:oMath xmlns:m="http://schemas.openxmlformats.org/officeDocument/2006/math">
                    <m:r>
                      <a:rPr lang="en-US" altLang="zh-CN" sz="1200" b="0" i="1" spc="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𝑂</m:t>
                    </m:r>
                    <m:d>
                      <m:dPr>
                        <m:ctrlPr>
                          <a:rPr lang="en-US" altLang="zh-CN" sz="1200" b="0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ea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200" b="0" i="1" spc="10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1200" b="0" i="1" spc="10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ea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200" b="0" i="1" spc="10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ea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。</a:t>
                </a:r>
                <a:endParaRPr lang="zh-CN" altLang="en-US" sz="1200" spc="150" noProof="0" dirty="0">
                  <a:ln>
                    <a:noFill/>
                  </a:ln>
                  <a:solidFill>
                    <a:srgbClr val="3C3E43"/>
                  </a:solidFill>
                  <a:effectLst/>
                  <a:uLnTx/>
                  <a:uFillTx/>
                  <a:latin typeface="+中文正文" charset="0"/>
                </a:endParaRPr>
              </a:p>
            </p:txBody>
          </p:sp>
        </mc:Choice>
        <mc:Fallback xmlns="">
          <p:sp>
            <p:nvSpPr>
              <p:cNvPr id="39" name="菠萝大侠：文字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455" y="2351752"/>
                <a:ext cx="8549343" cy="9139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菠萝大侠：文字 1">
                <a:extLst>
                  <a:ext uri="{FF2B5EF4-FFF2-40B4-BE49-F238E27FC236}">
                    <a16:creationId xmlns:a16="http://schemas.microsoft.com/office/drawing/2014/main" id="{356763A0-9874-7D94-AA7D-A634E0C635AA}"/>
                  </a:ext>
                </a:extLst>
              </p:cNvPr>
              <p:cNvSpPr/>
              <p:nvPr/>
            </p:nvSpPr>
            <p:spPr>
              <a:xfrm>
                <a:off x="1607351" y="3976580"/>
                <a:ext cx="5441315" cy="353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该排序在原数组中进行排序，故空间复杂度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i="1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O</m:t>
                    </m:r>
                    <m:r>
                      <a:rPr lang="en-US" altLang="zh-CN" sz="1200" b="0" i="1" spc="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(1)</m:t>
                    </m:r>
                  </m:oMath>
                </a14:m>
                <a:r>
                  <a:rPr lang="zh-CN" altLang="en-US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7" name="菠萝大侠：文字 1">
                <a:extLst>
                  <a:ext uri="{FF2B5EF4-FFF2-40B4-BE49-F238E27FC236}">
                    <a16:creationId xmlns:a16="http://schemas.microsoft.com/office/drawing/2014/main" id="{356763A0-9874-7D94-AA7D-A634E0C63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351" y="3976580"/>
                <a:ext cx="5441315" cy="353687"/>
              </a:xfrm>
              <a:prstGeom prst="rect">
                <a:avLst/>
              </a:prstGeom>
              <a:blipFill>
                <a:blip r:embed="rId11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E358802B-7583-7945-BD0D-F7A7C04AA9A9}"/>
              </a:ext>
            </a:extLst>
          </p:cNvPr>
          <p:cNvSpPr/>
          <p:nvPr/>
        </p:nvSpPr>
        <p:spPr>
          <a:xfrm>
            <a:off x="1608455" y="3493555"/>
            <a:ext cx="445325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空间复杂度</a:t>
            </a:r>
            <a:r>
              <a:rPr lang="en-US" altLang="zh-CN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 Space Complexity</a:t>
            </a:r>
            <a:endParaRPr lang="zh-CN" altLang="zh-CN" dirty="0">
              <a:solidFill>
                <a:srgbClr val="213497"/>
              </a:solidFill>
              <a:latin typeface="汉仪中宋S" panose="00020600040101010101" charset="-122"/>
              <a:ea typeface="汉仪中宋S" panose="00020600040101010101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菠萝大侠：文字 1">
                <a:extLst>
                  <a:ext uri="{FF2B5EF4-FFF2-40B4-BE49-F238E27FC236}">
                    <a16:creationId xmlns:a16="http://schemas.microsoft.com/office/drawing/2014/main" id="{796CC044-1828-4C31-61E8-780DF05CF202}"/>
                  </a:ext>
                </a:extLst>
              </p:cNvPr>
              <p:cNvSpPr/>
              <p:nvPr/>
            </p:nvSpPr>
            <p:spPr>
              <a:xfrm>
                <a:off x="1607351" y="5124558"/>
                <a:ext cx="7597794" cy="650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由于 </a:t>
                </a:r>
                <a:r>
                  <a:rPr lang="en" altLang="zh-CN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swap</a:t>
                </a:r>
                <a:r>
                  <a:rPr lang="zh-CN" altLang="en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（</a:t>
                </a:r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两个不相邻元素）操作的存在，选择排序是一种不稳定的排序算法。</a:t>
                </a:r>
                <a:endParaRPr lang="en-US" altLang="zh-CN" sz="12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endParaRPr>
              </a:p>
              <a:p>
                <a:pPr>
                  <a:lnSpc>
                    <a:spcPct val="160000"/>
                  </a:lnSpc>
                </a:pPr>
                <a:r>
                  <a:rPr lang="en-US" altLang="zh-CN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Example</a:t>
                </a:r>
                <a:r>
                  <a:rPr lang="zh-CN" altLang="en-US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：</a:t>
                </a:r>
                <a:r>
                  <a:rPr lang="en-US" altLang="zh-CN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altLang="zh-CN" sz="1200" b="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, 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altLang="zh-CN" sz="1200" b="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, 1], </a:t>
                </a:r>
                <a:r>
                  <a:rPr lang="en-US" altLang="zh-CN" sz="1200" spc="150" noProof="0" dirty="0" err="1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R</a:t>
                </a:r>
                <a:r>
                  <a:rPr lang="en-US" altLang="zh-CN" sz="1200" spc="150" noProof="0" dirty="0" err="1">
                    <a:solidFill>
                      <a:srgbClr val="3C3E43"/>
                    </a:solidFill>
                    <a:latin typeface="+中文正文" charset="0"/>
                  </a:rPr>
                  <a:t>esule</a:t>
                </a:r>
                <a:r>
                  <a:rPr lang="zh-CN" altLang="en-US" sz="1200" spc="150" dirty="0">
                    <a:solidFill>
                      <a:srgbClr val="3C3E43"/>
                    </a:solidFill>
                    <a:latin typeface="+中文正文" charset="0"/>
                  </a:rPr>
                  <a:t>：</a:t>
                </a:r>
                <a:r>
                  <a:rPr lang="en-US" altLang="zh-CN" sz="1200" spc="150" dirty="0">
                    <a:solidFill>
                      <a:srgbClr val="3C3E43"/>
                    </a:solidFill>
                    <a:latin typeface="+中文正文" charset="0"/>
                  </a:rPr>
                  <a:t> [1,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pc="15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spc="15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altLang="zh-CN" sz="1200" i="1" spc="15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200" spc="150" dirty="0">
                    <a:solidFill>
                      <a:srgbClr val="3C3E43"/>
                    </a:solidFill>
                    <a:latin typeface="+中文正文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pc="15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spc="15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altLang="zh-CN" sz="1200" i="1" spc="15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200" spc="150" dirty="0">
                    <a:solidFill>
                      <a:srgbClr val="3C3E43"/>
                    </a:solidFill>
                    <a:latin typeface="+中文正文" charset="0"/>
                  </a:rPr>
                  <a:t>, 3]</a:t>
                </a:r>
                <a:endParaRPr lang="zh-CN" altLang="en-US" sz="1200" spc="150" noProof="0" dirty="0">
                  <a:ln>
                    <a:noFill/>
                  </a:ln>
                  <a:solidFill>
                    <a:srgbClr val="3C3E43"/>
                  </a:solidFill>
                  <a:effectLst/>
                  <a:uLnTx/>
                  <a:uFillTx/>
                  <a:latin typeface="+中文正文" charset="0"/>
                </a:endParaRPr>
              </a:p>
            </p:txBody>
          </p:sp>
        </mc:Choice>
        <mc:Fallback xmlns="">
          <p:sp>
            <p:nvSpPr>
              <p:cNvPr id="12" name="菠萝大侠：文字 1">
                <a:extLst>
                  <a:ext uri="{FF2B5EF4-FFF2-40B4-BE49-F238E27FC236}">
                    <a16:creationId xmlns:a16="http://schemas.microsoft.com/office/drawing/2014/main" id="{796CC044-1828-4C31-61E8-780DF05CF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351" y="5124558"/>
                <a:ext cx="7597794" cy="650050"/>
              </a:xfrm>
              <a:prstGeom prst="rect">
                <a:avLst/>
              </a:prstGeom>
              <a:blipFill>
                <a:blip r:embed="rId12"/>
                <a:stretch>
                  <a:fillRect l="-80"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2">
            <a:extLst>
              <a:ext uri="{FF2B5EF4-FFF2-40B4-BE49-F238E27FC236}">
                <a16:creationId xmlns:a16="http://schemas.microsoft.com/office/drawing/2014/main" id="{0C736A70-53A3-761D-723F-87BBB0AA5AFA}"/>
              </a:ext>
            </a:extLst>
          </p:cNvPr>
          <p:cNvSpPr/>
          <p:nvPr/>
        </p:nvSpPr>
        <p:spPr>
          <a:xfrm>
            <a:off x="1607351" y="4636143"/>
            <a:ext cx="445325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算法稳定性</a:t>
            </a:r>
            <a:r>
              <a:rPr lang="en-US" altLang="zh-CN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 Stability</a:t>
            </a:r>
            <a:endParaRPr lang="zh-CN" altLang="zh-CN" dirty="0">
              <a:solidFill>
                <a:srgbClr val="213497"/>
              </a:solidFill>
              <a:latin typeface="汉仪中宋S" panose="00020600040101010101" charset="-122"/>
              <a:ea typeface="汉仪中宋S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算法优化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Algorithm Optimization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菠萝大侠：文字 1"/>
          <p:cNvSpPr/>
          <p:nvPr/>
        </p:nvSpPr>
        <p:spPr>
          <a:xfrm>
            <a:off x="1821327" y="2114812"/>
            <a:ext cx="8549343" cy="94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1200" spc="150" dirty="0">
                <a:solidFill>
                  <a:srgbClr val="3C3E43"/>
                </a:solidFill>
                <a:latin typeface="+中文正文" charset="0"/>
              </a:rPr>
              <a:t>对于该算法，其本质的操作是比较与交换。首先可以明确的是比较次数优化不下来，每个序列找最小值（最大值）都一定要比较</a:t>
            </a:r>
            <a:r>
              <a:rPr lang="en" altLang="zh-CN" sz="1200" spc="150" dirty="0">
                <a:solidFill>
                  <a:srgbClr val="3C3E43"/>
                </a:solidFill>
                <a:latin typeface="+中文正文" charset="0"/>
              </a:rPr>
              <a:t>len-1</a:t>
            </a:r>
            <a:r>
              <a:rPr lang="zh-CN" altLang="en-US" sz="1200" spc="150" dirty="0">
                <a:solidFill>
                  <a:srgbClr val="3C3E43"/>
                </a:solidFill>
                <a:latin typeface="+中文正文" charset="0"/>
              </a:rPr>
              <a:t>次；而对于交换操作，可以分为是否需要交换两种情况，如果加上判断，则不交换时操作数为</a:t>
            </a:r>
            <a:r>
              <a:rPr lang="en-US" altLang="zh-CN" sz="1200" spc="150" dirty="0">
                <a:solidFill>
                  <a:srgbClr val="3C3E43"/>
                </a:solidFill>
                <a:latin typeface="+中文正文" charset="0"/>
              </a:rPr>
              <a:t>1</a:t>
            </a:r>
            <a:r>
              <a:rPr lang="zh-CN" altLang="en-US" sz="1200" spc="150" dirty="0">
                <a:solidFill>
                  <a:srgbClr val="3C3E43"/>
                </a:solidFill>
                <a:latin typeface="+中文正文" charset="0"/>
              </a:rPr>
              <a:t>，交换时操作数为</a:t>
            </a:r>
            <a:r>
              <a:rPr lang="en-US" altLang="zh-CN" sz="1200" spc="150" dirty="0">
                <a:solidFill>
                  <a:srgbClr val="3C3E43"/>
                </a:solidFill>
                <a:latin typeface="+中文正文" charset="0"/>
              </a:rPr>
              <a:t>4</a:t>
            </a:r>
            <a:r>
              <a:rPr lang="zh-CN" altLang="en-US" sz="1200" spc="150" dirty="0">
                <a:solidFill>
                  <a:srgbClr val="3C3E43"/>
                </a:solidFill>
                <a:latin typeface="+中文正文" charset="0"/>
              </a:rPr>
              <a:t>，如果不判断则两种情况下操作数都为</a:t>
            </a:r>
            <a:r>
              <a:rPr lang="en-US" altLang="zh-CN" sz="1200" spc="150" dirty="0">
                <a:solidFill>
                  <a:srgbClr val="3C3E43"/>
                </a:solidFill>
                <a:latin typeface="+中文正文" charset="0"/>
              </a:rPr>
              <a:t>3</a:t>
            </a:r>
            <a:r>
              <a:rPr lang="zh-CN" altLang="en-US" sz="1200" spc="150" dirty="0">
                <a:solidFill>
                  <a:srgbClr val="3C3E43"/>
                </a:solidFill>
                <a:latin typeface="+中文正文" charset="0"/>
              </a:rPr>
              <a:t>，可以根据具体数据分布情况进行调整。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9C285D-2E30-356B-F812-07CD48053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5005" y="3422967"/>
            <a:ext cx="6721988" cy="16568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4057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运行结果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Results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99CCF1-E25A-2448-0A70-FD7FC5DA5D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7989" y="2030516"/>
            <a:ext cx="8936021" cy="3607649"/>
          </a:xfrm>
          <a:prstGeom prst="rect">
            <a:avLst/>
          </a:prstGeom>
        </p:spPr>
      </p:pic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BD5870C9-47ED-4D47-9956-AD16F839C7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91154"/>
              </p:ext>
            </p:extLst>
          </p:nvPr>
        </p:nvGraphicFramePr>
        <p:xfrm>
          <a:off x="3844290" y="2105869"/>
          <a:ext cx="4572000" cy="3119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5860377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运行结果分析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Result Analyze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0EA7E332-2781-52C6-3230-32BA0849A67A}"/>
                  </a:ext>
                </a:extLst>
              </p:cNvPr>
              <p:cNvSpPr/>
              <p:nvPr/>
            </p:nvSpPr>
            <p:spPr>
              <a:xfrm>
                <a:off x="5025318" y="2705827"/>
                <a:ext cx="5061131" cy="1753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 spc="1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     根据实际运行时间的拟合曲线和理论运行时间对应的散点图，我们可以看出两者基本拟合，相差较小，也就说明了算法的运行符合预期。</a:t>
                </a:r>
                <a:endParaRPr lang="en-US" altLang="zh-CN" sz="1200" spc="1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     同时，我们观察图，可以发现实际运行时间的拟合曲线增长趋势与二次函数类似，这也说明了在随机数据下选择排序的时间复杂度确实是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i="1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O</m:t>
                    </m:r>
                    <m:r>
                      <a:rPr lang="en-US" altLang="zh-CN" sz="1200" b="0" i="1" spc="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(</m:t>
                    </m:r>
                    <m:sSup>
                      <m:sSupPr>
                        <m:ctrlPr>
                          <a:rPr lang="en-US" altLang="zh-CN" sz="1200" b="0" i="1" spc="1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sSupPr>
                      <m:e>
                        <m:r>
                          <a:rPr lang="en-US" altLang="zh-CN" sz="1200" b="0" i="1" spc="1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𝑛</m:t>
                        </m:r>
                      </m:e>
                      <m:sup>
                        <m:r>
                          <a:rPr lang="en-US" altLang="zh-CN" sz="1200" b="0" i="1" spc="1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2</m:t>
                        </m:r>
                      </m:sup>
                    </m:sSup>
                    <m:r>
                      <a:rPr lang="en-US" altLang="zh-CN" sz="1200" b="0" i="1" spc="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)</m:t>
                    </m:r>
                  </m:oMath>
                </a14:m>
                <a:r>
                  <a:rPr lang="zh-CN" altLang="en-US" sz="1200" spc="1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0EA7E332-2781-52C6-3230-32BA0849A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318" y="2705827"/>
                <a:ext cx="5061131" cy="1753172"/>
              </a:xfrm>
              <a:prstGeom prst="rect">
                <a:avLst/>
              </a:prstGeom>
              <a:blipFill>
                <a:blip r:embed="rId10"/>
                <a:stretch>
                  <a:fillRect b="-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1CC15C3C-22F9-456E-9DF0-8BAE5E461A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2370663"/>
              </p:ext>
            </p:extLst>
          </p:nvPr>
        </p:nvGraphicFramePr>
        <p:xfrm>
          <a:off x="1913872" y="2147888"/>
          <a:ext cx="2816153" cy="3046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4251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4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冒泡排序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Bubble Sort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菠萝大侠：组合 16"/>
          <p:cNvGrpSpPr/>
          <p:nvPr/>
        </p:nvGrpSpPr>
        <p:grpSpPr>
          <a:xfrm>
            <a:off x="5764137" y="1724689"/>
            <a:ext cx="3022407" cy="565539"/>
            <a:chOff x="5846230" y="1414282"/>
            <a:chExt cx="3022407" cy="565539"/>
          </a:xfrm>
        </p:grpSpPr>
        <p:sp>
          <p:nvSpPr>
            <p:cNvPr id="4" name="Rectangle 2"/>
            <p:cNvSpPr/>
            <p:nvPr/>
          </p:nvSpPr>
          <p:spPr>
            <a:xfrm>
              <a:off x="5846230" y="1414282"/>
              <a:ext cx="3022407" cy="5655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zh-CN" altLang="zh-CN" sz="2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10" name="Rectangle 3"/>
            <p:cNvSpPr/>
            <p:nvPr/>
          </p:nvSpPr>
          <p:spPr>
            <a:xfrm>
              <a:off x="5855023" y="1593835"/>
              <a:ext cx="30048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213497"/>
                  </a:solidFill>
                  <a:latin typeface="+mn-ea"/>
                </a:rPr>
                <a:t>算法步骤简介</a:t>
              </a:r>
              <a:endParaRPr lang="en-US" dirty="0">
                <a:solidFill>
                  <a:srgbClr val="213497"/>
                </a:solidFill>
                <a:latin typeface="+mn-ea"/>
              </a:endParaRPr>
            </a:p>
          </p:txBody>
        </p:sp>
      </p:grpSp>
      <p:sp>
        <p:nvSpPr>
          <p:cNvPr id="39" name="菠萝大侠：文字 1"/>
          <p:cNvSpPr/>
          <p:nvPr/>
        </p:nvSpPr>
        <p:spPr>
          <a:xfrm>
            <a:off x="5789626" y="2418457"/>
            <a:ext cx="45372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+mj-ea"/>
                <a:ea typeface="+mj-ea"/>
              </a:rPr>
              <a:t>       冒泡排序（英语：</a:t>
            </a:r>
            <a:r>
              <a:rPr lang="en-US" altLang="zh-CN" sz="1200" b="1" dirty="0">
                <a:latin typeface="+mj-ea"/>
                <a:ea typeface="+mj-ea"/>
              </a:rPr>
              <a:t>Bubble sort</a:t>
            </a:r>
            <a:r>
              <a:rPr lang="zh-CN" altLang="en-US" sz="1200" b="1" dirty="0">
                <a:latin typeface="+mj-ea"/>
                <a:ea typeface="+mj-ea"/>
              </a:rPr>
              <a:t>）</a:t>
            </a:r>
            <a:r>
              <a:rPr lang="zh-CN" altLang="en-US" sz="1200" dirty="0">
                <a:latin typeface="+mj-ea"/>
                <a:ea typeface="+mj-ea"/>
              </a:rPr>
              <a:t>是一种简单的排序算法。由于在算法的执行过程中，较小的元素像是气泡般慢慢「浮」到数列的顶端，故叫做冒泡排序。</a:t>
            </a:r>
            <a:endParaRPr lang="en-US" altLang="zh-CN" sz="1200" dirty="0">
              <a:latin typeface="+mj-ea"/>
              <a:ea typeface="+mj-e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atin typeface="+mj-ea"/>
                <a:ea typeface="+mj-ea"/>
              </a:rPr>
              <a:t>       它的工作原理是每次检查相邻两个元素，如果前面的元素与后面的元素满足给定的排序条件，就将相邻两个元素交换。</a:t>
            </a:r>
            <a:r>
              <a:rPr lang="zh-CN" altLang="en-US" sz="1200" b="1" dirty="0">
                <a:latin typeface="+mj-ea"/>
                <a:ea typeface="+mj-ea"/>
              </a:rPr>
              <a:t>当没有相邻的元素需要交换时，排序就完成了。</a:t>
            </a:r>
            <a:endParaRPr lang="en-US" altLang="zh-CN" sz="1200" b="1" dirty="0">
              <a:latin typeface="+mj-ea"/>
              <a:ea typeface="+mj-e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atin typeface="+mj-ea"/>
                <a:ea typeface="+mj-ea"/>
              </a:rPr>
              <a:t>      经过</a:t>
            </a:r>
            <a:r>
              <a:rPr lang="en-US" altLang="zh-CN" sz="1200" dirty="0" err="1">
                <a:latin typeface="+mj-ea"/>
                <a:ea typeface="+mj-ea"/>
              </a:rPr>
              <a:t>i</a:t>
            </a:r>
            <a:r>
              <a:rPr lang="zh-CN" altLang="en-US" sz="1200" dirty="0">
                <a:latin typeface="+mj-ea"/>
                <a:ea typeface="+mj-ea"/>
              </a:rPr>
              <a:t>次扫描后，数列的末尾</a:t>
            </a:r>
            <a:r>
              <a:rPr lang="en-US" altLang="zh-CN" sz="1200" dirty="0" err="1">
                <a:latin typeface="+mj-ea"/>
                <a:ea typeface="+mj-ea"/>
              </a:rPr>
              <a:t>i</a:t>
            </a:r>
            <a:r>
              <a:rPr lang="zh-CN" altLang="en-US" sz="1200" dirty="0">
                <a:latin typeface="+mj-ea"/>
                <a:ea typeface="+mj-ea"/>
              </a:rPr>
              <a:t>项必定是最大的</a:t>
            </a:r>
            <a:r>
              <a:rPr lang="en-US" altLang="zh-CN" sz="1200" dirty="0" err="1">
                <a:latin typeface="+mj-ea"/>
                <a:ea typeface="+mj-ea"/>
              </a:rPr>
              <a:t>i</a:t>
            </a:r>
            <a:r>
              <a:rPr lang="zh-CN" altLang="en-US" sz="1200" dirty="0">
                <a:latin typeface="+mj-ea"/>
                <a:ea typeface="+mj-ea"/>
              </a:rPr>
              <a:t>项，因此冒泡排序最多需要扫描</a:t>
            </a:r>
            <a:r>
              <a:rPr lang="en-US" altLang="zh-CN" sz="1200" dirty="0">
                <a:latin typeface="+mj-ea"/>
                <a:ea typeface="+mj-ea"/>
              </a:rPr>
              <a:t>n-1</a:t>
            </a:r>
            <a:r>
              <a:rPr lang="zh-CN" altLang="en-US" sz="1200" dirty="0">
                <a:latin typeface="+mj-ea"/>
                <a:ea typeface="+mj-ea"/>
              </a:rPr>
              <a:t>遍数组就能完成排序。</a:t>
            </a:r>
            <a:endParaRPr lang="en-US" altLang="zh-CN" sz="1200" dirty="0">
              <a:latin typeface="+mj-ea"/>
              <a:ea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CE2E60-9173-9098-371B-CD367CB85D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8680" y="3166791"/>
            <a:ext cx="3458529" cy="18020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767845-F23F-A4E6-BA48-F55146D8EECF}"/>
              </a:ext>
            </a:extLst>
          </p:cNvPr>
          <p:cNvSpPr txBox="1"/>
          <p:nvPr/>
        </p:nvSpPr>
        <p:spPr>
          <a:xfrm>
            <a:off x="1588680" y="2277573"/>
            <a:ext cx="2772208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伪代码</a:t>
            </a:r>
            <a:r>
              <a:rPr lang="en-US" altLang="zh-CN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 </a:t>
            </a:r>
            <a:r>
              <a:rPr lang="en" altLang="zh-CN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Pseudo</a:t>
            </a:r>
            <a:r>
              <a:rPr lang="en-US" altLang="zh-CN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-</a:t>
            </a:r>
            <a:r>
              <a:rPr lang="en" altLang="zh-CN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Code</a:t>
            </a:r>
            <a:endParaRPr lang="zh-CN" altLang="zh-CN" sz="1800" dirty="0">
              <a:solidFill>
                <a:srgbClr val="213497"/>
              </a:solidFill>
              <a:latin typeface="汉仪中宋S" panose="00020600040101010101" charset="-122"/>
              <a:ea typeface="汉仪中宋S" panose="00020600040101010101" charset="-122"/>
              <a:sym typeface="Arial" panose="020B0604020202020204" pitchFamily="34" charset="0"/>
            </a:endParaRPr>
          </a:p>
        </p:txBody>
      </p: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pic>
        <p:nvPicPr>
          <p:cNvPr id="1046" name="Picture 22" descr="冒泡排序动图演示">
            <a:extLst>
              <a:ext uri="{FF2B5EF4-FFF2-40B4-BE49-F238E27FC236}">
                <a16:creationId xmlns:a16="http://schemas.microsoft.com/office/drawing/2014/main" id="{17CA81A7-F16C-4509-8623-361C4BE07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561" y="4116346"/>
            <a:ext cx="3741420" cy="194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901659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ldLvl="0" animBg="1"/>
      <p:bldP spid="39" grpId="0"/>
      <p:bldP spid="39" grpId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算法分析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Algorithm Analyze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2"/>
          <p:cNvSpPr/>
          <p:nvPr/>
        </p:nvSpPr>
        <p:spPr>
          <a:xfrm>
            <a:off x="1608455" y="1982801"/>
            <a:ext cx="410654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时间复杂度 </a:t>
            </a:r>
            <a:r>
              <a:rPr lang="en-US" altLang="zh-CN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Time Complexity</a:t>
            </a:r>
            <a:endParaRPr lang="zh-CN" altLang="zh-CN" dirty="0">
              <a:solidFill>
                <a:srgbClr val="213497"/>
              </a:solidFill>
              <a:latin typeface="汉仪中宋S" panose="00020600040101010101" charset="-122"/>
              <a:ea typeface="汉仪中宋S" panose="00020600040101010101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菠萝大侠：文字 1"/>
              <p:cNvSpPr/>
              <p:nvPr/>
            </p:nvSpPr>
            <p:spPr>
              <a:xfrm>
                <a:off x="1608455" y="2351752"/>
                <a:ext cx="8549343" cy="777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在序列完全有序时，冒泡排序只需遍历一遍数组，不用执行任何交换操作，时间复杂度为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i="1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O</m:t>
                    </m:r>
                    <m:r>
                      <a:rPr lang="en-US" altLang="zh-CN" sz="1200" b="0" i="0" spc="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200" b="0" i="0" spc="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n</m:t>
                    </m:r>
                    <m:r>
                      <a:rPr lang="en-US" altLang="zh-CN" sz="1200" b="0" i="0" spc="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)</m:t>
                    </m:r>
                    <m:r>
                      <a:rPr lang="zh-CN" altLang="en-US" sz="1200" i="1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。</m:t>
                    </m:r>
                    <m:r>
                      <a:rPr lang="zh-CN" altLang="en-US" sz="1200" i="1" spc="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在</m:t>
                    </m:r>
                  </m:oMath>
                </a14:m>
                <a:r>
                  <a:rPr lang="zh-CN" altLang="en-US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最坏情况下（降序），冒泡排序需要执行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20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b="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200" b="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×(</m:t>
                        </m:r>
                        <m:r>
                          <a:rPr lang="en-US" altLang="zh-CN" sz="1200" b="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200" b="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altLang="zh-CN" sz="1200" b="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sz="1200" i="1" spc="15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次</m:t>
                    </m:r>
                  </m:oMath>
                </a14:m>
                <a:r>
                  <a:rPr lang="zh-CN" altLang="en-US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交换操作，时间复杂度为</a:t>
                </a:r>
                <a14:m>
                  <m:oMath xmlns:m="http://schemas.openxmlformats.org/officeDocument/2006/math">
                    <m:r>
                      <a:rPr lang="en-US" altLang="zh-CN" sz="1200" b="0" i="1" spc="150" smtClean="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200" b="0" i="1" spc="150" smtClean="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200" b="0" i="1" spc="150" smtClean="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spc="150" smtClean="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200" b="0" i="1" spc="150" smtClean="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200" b="0" i="1" spc="150" smtClean="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。冒泡排序的平均时间复杂度为</a:t>
                </a:r>
                <a14:m>
                  <m:oMath xmlns:m="http://schemas.openxmlformats.org/officeDocument/2006/math">
                    <m:r>
                      <a:rPr lang="en-US" altLang="zh-CN" sz="1200" i="1" spc="15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200" i="1" spc="15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200" i="1" spc="15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 spc="15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200" i="1" spc="15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200" i="1" spc="15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39" name="菠萝大侠：文字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455" y="2351752"/>
                <a:ext cx="8549343" cy="777585"/>
              </a:xfrm>
              <a:prstGeom prst="rect">
                <a:avLst/>
              </a:prstGeom>
              <a:blipFill>
                <a:blip r:embed="rId10"/>
                <a:stretch>
                  <a:fillRect l="-71" b="-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菠萝大侠：文字 1">
                <a:extLst>
                  <a:ext uri="{FF2B5EF4-FFF2-40B4-BE49-F238E27FC236}">
                    <a16:creationId xmlns:a16="http://schemas.microsoft.com/office/drawing/2014/main" id="{356763A0-9874-7D94-AA7D-A634E0C635AA}"/>
                  </a:ext>
                </a:extLst>
              </p:cNvPr>
              <p:cNvSpPr/>
              <p:nvPr/>
            </p:nvSpPr>
            <p:spPr>
              <a:xfrm>
                <a:off x="1607351" y="3976580"/>
                <a:ext cx="5441315" cy="353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该排序在原数组中进行排序，故空间复杂度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i="1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O</m:t>
                    </m:r>
                    <m:r>
                      <a:rPr lang="en-US" altLang="zh-CN" sz="1200" b="0" i="1" spc="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(1)</m:t>
                    </m:r>
                  </m:oMath>
                </a14:m>
                <a:r>
                  <a:rPr lang="zh-CN" altLang="en-US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7" name="菠萝大侠：文字 1">
                <a:extLst>
                  <a:ext uri="{FF2B5EF4-FFF2-40B4-BE49-F238E27FC236}">
                    <a16:creationId xmlns:a16="http://schemas.microsoft.com/office/drawing/2014/main" id="{356763A0-9874-7D94-AA7D-A634E0C63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351" y="3976580"/>
                <a:ext cx="5441315" cy="353687"/>
              </a:xfrm>
              <a:prstGeom prst="rect">
                <a:avLst/>
              </a:prstGeom>
              <a:blipFill>
                <a:blip r:embed="rId11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E358802B-7583-7945-BD0D-F7A7C04AA9A9}"/>
              </a:ext>
            </a:extLst>
          </p:cNvPr>
          <p:cNvSpPr/>
          <p:nvPr/>
        </p:nvSpPr>
        <p:spPr>
          <a:xfrm>
            <a:off x="1608455" y="3493555"/>
            <a:ext cx="445325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空间复杂度</a:t>
            </a:r>
            <a:r>
              <a:rPr lang="en-US" altLang="zh-CN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 Space Complexity</a:t>
            </a:r>
            <a:endParaRPr lang="zh-CN" altLang="zh-CN" dirty="0">
              <a:solidFill>
                <a:srgbClr val="213497"/>
              </a:solidFill>
              <a:latin typeface="汉仪中宋S" panose="00020600040101010101" charset="-122"/>
              <a:ea typeface="汉仪中宋S" panose="00020600040101010101" charset="-122"/>
            </a:endParaRPr>
          </a:p>
        </p:txBody>
      </p:sp>
      <p:sp>
        <p:nvSpPr>
          <p:cNvPr id="12" name="菠萝大侠：文字 1">
            <a:extLst>
              <a:ext uri="{FF2B5EF4-FFF2-40B4-BE49-F238E27FC236}">
                <a16:creationId xmlns:a16="http://schemas.microsoft.com/office/drawing/2014/main" id="{796CC044-1828-4C31-61E8-780DF05CF202}"/>
              </a:ext>
            </a:extLst>
          </p:cNvPr>
          <p:cNvSpPr/>
          <p:nvPr/>
        </p:nvSpPr>
        <p:spPr>
          <a:xfrm>
            <a:off x="1607351" y="5124558"/>
            <a:ext cx="8549342" cy="353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由于交换都是相邻的元素，所以相同大小的元素，排在前面的元素不会和后面的元素进行交换，所以算法是稳定的。</a:t>
            </a:r>
            <a:endParaRPr lang="zh-CN" altLang="en-US" sz="1200" spc="150" noProof="0" dirty="0">
              <a:ln>
                <a:noFill/>
              </a:ln>
              <a:solidFill>
                <a:srgbClr val="3C3E43"/>
              </a:solidFill>
              <a:effectLst/>
              <a:uLnTx/>
              <a:uFillTx/>
              <a:latin typeface="+中文正文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C736A70-53A3-761D-723F-87BBB0AA5AFA}"/>
              </a:ext>
            </a:extLst>
          </p:cNvPr>
          <p:cNvSpPr/>
          <p:nvPr/>
        </p:nvSpPr>
        <p:spPr>
          <a:xfrm>
            <a:off x="1607351" y="4636143"/>
            <a:ext cx="445325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算法稳定性</a:t>
            </a:r>
            <a:r>
              <a:rPr lang="en-US" altLang="zh-CN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 Stability</a:t>
            </a:r>
            <a:endParaRPr lang="zh-CN" altLang="zh-CN" dirty="0">
              <a:solidFill>
                <a:srgbClr val="213497"/>
              </a:solidFill>
              <a:latin typeface="汉仪中宋S" panose="00020600040101010101" charset="-122"/>
              <a:ea typeface="汉仪中宋S" panose="0002060004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1830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运行结果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Results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99CCF1-E25A-2448-0A70-FD7FC5DA5D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7621" y="2011980"/>
            <a:ext cx="8485337" cy="3607649"/>
          </a:xfrm>
          <a:prstGeom prst="rect">
            <a:avLst/>
          </a:prstGeom>
        </p:spPr>
      </p:pic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840A1AEC-221C-F2EE-B0BE-52504E0576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9441240"/>
              </p:ext>
            </p:extLst>
          </p:nvPr>
        </p:nvGraphicFramePr>
        <p:xfrm>
          <a:off x="3777294" y="1667916"/>
          <a:ext cx="4637405" cy="3808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5" name="图表 24">
            <a:extLst>
              <a:ext uri="{FF2B5EF4-FFF2-40B4-BE49-F238E27FC236}">
                <a16:creationId xmlns:a16="http://schemas.microsoft.com/office/drawing/2014/main" id="{858C2696-B41E-F1D5-8762-CA783BF958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2049739"/>
              </p:ext>
            </p:extLst>
          </p:nvPr>
        </p:nvGraphicFramePr>
        <p:xfrm>
          <a:off x="6111116" y="1667916"/>
          <a:ext cx="4492114" cy="3808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菠萝大侠：文字 1">
                <a:extLst>
                  <a:ext uri="{FF2B5EF4-FFF2-40B4-BE49-F238E27FC236}">
                    <a16:creationId xmlns:a16="http://schemas.microsoft.com/office/drawing/2014/main" id="{F2717958-93D7-4572-8ED0-0C2C2421ED0D}"/>
                  </a:ext>
                </a:extLst>
              </p:cNvPr>
              <p:cNvSpPr/>
              <p:nvPr/>
            </p:nvSpPr>
            <p:spPr>
              <a:xfrm>
                <a:off x="1973242" y="5501005"/>
                <a:ext cx="8549343" cy="683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60000"/>
                  </a:lnSpc>
                </a:pPr>
                <a14:m>
                  <m:oMath xmlns:m="http://schemas.openxmlformats.org/officeDocument/2006/math">
                    <m:r>
                      <a:rPr lang="en-US" altLang="zh-CN" sz="1200" b="0" i="1" spc="150" noProof="0" smtClean="0">
                        <a:ln>
                          <a:noFill/>
                        </a:ln>
                        <a:solidFill>
                          <a:srgbClr val="3C3E4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altLang="zh-CN" sz="1200" b="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200" b="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200" b="0" i="1" spc="150" noProof="0" smtClean="0">
                        <a:ln>
                          <a:noFill/>
                        </a:ln>
                        <a:solidFill>
                          <a:srgbClr val="3C3E4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200" b="0" i="1" spc="150" noProof="0" smtClean="0">
                        <a:ln>
                          <a:noFill/>
                        </a:ln>
                        <a:solidFill>
                          <a:srgbClr val="3C3E4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𝑏𝑛𝑙𝑜𝑔</m:t>
                    </m:r>
                    <m:d>
                      <m:dPr>
                        <m:ctrlPr>
                          <a:rPr lang="en-US" altLang="zh-CN" sz="1200" b="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b="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200" b="0" i="1" spc="150" noProof="0" smtClean="0">
                        <a:ln>
                          <a:noFill/>
                        </a:ln>
                        <a:solidFill>
                          <a:srgbClr val="3C3E4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200" b="0" i="1" spc="150" noProof="0" smtClean="0">
                        <a:ln>
                          <a:noFill/>
                        </a:ln>
                        <a:solidFill>
                          <a:srgbClr val="3C3E4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altLang="zh-CN" sz="1200" b="0" i="1" spc="150" noProof="0" smtClean="0">
                        <a:ln>
                          <a:noFill/>
                        </a:ln>
                        <a:solidFill>
                          <a:srgbClr val="3C3E4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US" altLang="zh-CN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, when </a:t>
                </a:r>
                <a14:m>
                  <m:oMath xmlns:m="http://schemas.openxmlformats.org/officeDocument/2006/math">
                    <m:r>
                      <a:rPr lang="en-US" altLang="zh-CN" sz="1200" i="1" spc="15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 is </a:t>
                </a:r>
                <a:r>
                  <a:rPr lang="en-US" altLang="zh-CN" sz="1200" spc="150" noProof="0" dirty="0">
                    <a:solidFill>
                      <a:srgbClr val="3C3E43"/>
                    </a:solidFill>
                    <a:latin typeface="+中文正文" charset="0"/>
                  </a:rPr>
                  <a:t>big, it should have </a:t>
                </a:r>
                <a14:m>
                  <m:oMath xmlns:m="http://schemas.openxmlformats.org/officeDocument/2006/math">
                    <m:r>
                      <a:rPr lang="en-US" altLang="zh-CN" sz="1200" i="1" spc="15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altLang="zh-CN" sz="1200" i="1" spc="15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 spc="15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200" i="1" spc="15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200" spc="15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200" i="1" spc="15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altLang="zh-CN" sz="1200" i="1" spc="15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 spc="15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200" i="1" spc="15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200" i="1" spc="15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200" i="1" spc="15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𝑏𝑛𝑙𝑜𝑔</m:t>
                    </m:r>
                    <m:d>
                      <m:dPr>
                        <m:ctrlPr>
                          <a:rPr lang="en-US" altLang="zh-CN" sz="1200" i="1" spc="15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i="1" spc="15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1200" i="1" spc="15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200" i="1" spc="15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altLang="zh-CN" sz="1200" i="1" spc="15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 altLang="zh-CN" sz="1200" b="0" i="0" spc="150" smtClean="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&lt;2</m:t>
                    </m:r>
                    <m:sSup>
                      <m:sSupPr>
                        <m:ctrlPr>
                          <a:rPr lang="en-US" altLang="zh-CN" sz="1200" b="0" i="1" spc="150" smtClean="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200" b="0" i="0" spc="150" smtClean="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  <m:t>an</m:t>
                        </m:r>
                      </m:e>
                      <m:sup>
                        <m:r>
                          <a:rPr lang="en-US" altLang="zh-CN" sz="1200" b="0" i="0" spc="150" smtClean="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200" spc="150" noProof="0" dirty="0">
                  <a:ln>
                    <a:noFill/>
                  </a:ln>
                  <a:solidFill>
                    <a:srgbClr val="3C3E43"/>
                  </a:solidFill>
                  <a:effectLst/>
                  <a:uLnTx/>
                  <a:uFillTx/>
                  <a:latin typeface="+中文正文" charset="0"/>
                </a:endParaRPr>
              </a:p>
              <a:p>
                <a:pPr algn="ctr">
                  <a:lnSpc>
                    <a:spcPct val="16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spc="150">
                          <a:solidFill>
                            <a:srgbClr val="3C3E43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1200" i="1" spc="150">
                          <a:solidFill>
                            <a:srgbClr val="3C3E43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1200" i="1" spc="150">
                          <a:solidFill>
                            <a:srgbClr val="3C3E4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CN" sz="1200" i="1" spc="150">
                              <a:solidFill>
                                <a:srgbClr val="3C3E4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 spc="150">
                              <a:solidFill>
                                <a:srgbClr val="3C3E4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1200" i="1" spc="150">
                              <a:solidFill>
                                <a:srgbClr val="3C3E4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i="1" spc="150">
                          <a:solidFill>
                            <a:srgbClr val="3C3E43"/>
                          </a:solidFill>
                          <a:latin typeface="Cambria Math" panose="02040503050406030204" pitchFamily="18" charset="0"/>
                        </a:rPr>
                        <m:t>)&lt;</m:t>
                      </m:r>
                      <m:r>
                        <m:rPr>
                          <m:nor/>
                        </m:rPr>
                        <a:rPr lang="en-US" altLang="zh-CN" sz="1200" spc="150" dirty="0">
                          <a:solidFill>
                            <a:srgbClr val="3C3E43"/>
                          </a:solidFill>
                          <a:latin typeface="+中文正文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US" altLang="zh-CN" sz="1200" spc="150" dirty="0">
                          <a:solidFill>
                            <a:srgbClr val="3C3E43"/>
                          </a:solidFill>
                          <a:latin typeface="+中文正文" charset="0"/>
                        </a:rPr>
                        <m:t>(</m:t>
                      </m:r>
                      <m:r>
                        <a:rPr lang="en-US" altLang="zh-CN" sz="1200" i="1" spc="150">
                          <a:solidFill>
                            <a:srgbClr val="3C3E4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CN" sz="1200" i="1" spc="150">
                              <a:solidFill>
                                <a:srgbClr val="3C3E4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 spc="150">
                              <a:solidFill>
                                <a:srgbClr val="3C3E4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1200" i="1" spc="150">
                              <a:solidFill>
                                <a:srgbClr val="3C3E4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i="1" spc="150">
                          <a:solidFill>
                            <a:srgbClr val="3C3E4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i="1" spc="150">
                          <a:solidFill>
                            <a:srgbClr val="3C3E43"/>
                          </a:solidFill>
                          <a:latin typeface="Cambria Math" panose="02040503050406030204" pitchFamily="18" charset="0"/>
                        </a:rPr>
                        <m:t>𝑏𝑛𝑙𝑜𝑔</m:t>
                      </m:r>
                      <m:d>
                        <m:dPr>
                          <m:ctrlPr>
                            <a:rPr lang="en-US" altLang="zh-CN" sz="1200" i="1" spc="150">
                              <a:solidFill>
                                <a:srgbClr val="3C3E4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 spc="150">
                              <a:solidFill>
                                <a:srgbClr val="3C3E4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1200" i="1" spc="150">
                          <a:solidFill>
                            <a:srgbClr val="3C3E4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i="1" spc="150">
                          <a:solidFill>
                            <a:srgbClr val="3C3E43"/>
                          </a:solidFill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lang="en-US" altLang="zh-CN" sz="1200" i="1" spc="150">
                          <a:solidFill>
                            <a:srgbClr val="3C3E43"/>
                          </a:solidFill>
                          <a:latin typeface="Cambria Math" panose="02040503050406030204" pitchFamily="18" charset="0"/>
                        </a:rPr>
                        <m:t>+…)&lt;</m:t>
                      </m:r>
                      <m:r>
                        <m:rPr>
                          <m:sty m:val="p"/>
                        </m:rPr>
                        <a:rPr lang="en-US" altLang="zh-CN" sz="1200" b="0" i="0" spc="150" smtClean="0">
                          <a:solidFill>
                            <a:srgbClr val="3C3E43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1200" b="0" i="1" spc="150" smtClean="0">
                          <a:solidFill>
                            <a:srgbClr val="3C3E43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1200" b="0" i="1" spc="150" smtClean="0">
                          <a:solidFill>
                            <a:srgbClr val="3C3E4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CN" sz="1200" b="0" i="1" spc="150" smtClean="0">
                              <a:solidFill>
                                <a:srgbClr val="3C3E4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pc="150" smtClean="0">
                              <a:solidFill>
                                <a:srgbClr val="3C3E4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1200" b="0" i="1" spc="150" smtClean="0">
                              <a:solidFill>
                                <a:srgbClr val="3C3E4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b="0" i="1" spc="150" smtClean="0">
                          <a:solidFill>
                            <a:srgbClr val="3C3E43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zh-CN" sz="1200" b="0" i="1" spc="150" smtClean="0">
                          <a:solidFill>
                            <a:srgbClr val="3C3E43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CN" sz="1200" b="0" i="1" spc="150" smtClean="0">
                          <a:solidFill>
                            <a:srgbClr val="3C3E4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sz="1200" spc="150" noProof="0" dirty="0">
                  <a:ln>
                    <a:noFill/>
                  </a:ln>
                  <a:solidFill>
                    <a:srgbClr val="3C3E43"/>
                  </a:solidFill>
                  <a:effectLst/>
                  <a:uLnTx/>
                  <a:uFillTx/>
                  <a:latin typeface="+中文正文" charset="0"/>
                </a:endParaRPr>
              </a:p>
            </p:txBody>
          </p:sp>
        </mc:Choice>
        <mc:Fallback xmlns="">
          <p:sp>
            <p:nvSpPr>
              <p:cNvPr id="26" name="菠萝大侠：文字 1">
                <a:extLst>
                  <a:ext uri="{FF2B5EF4-FFF2-40B4-BE49-F238E27FC236}">
                    <a16:creationId xmlns:a16="http://schemas.microsoft.com/office/drawing/2014/main" id="{F2717958-93D7-4572-8ED0-0C2C2421E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242" y="5501005"/>
                <a:ext cx="8549343" cy="6832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8604034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20547 0.0092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73" y="46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Graphic spid="23" grpId="1">
        <p:bldAsOne/>
      </p:bldGraphic>
      <p:bldGraphic spid="25" grpId="0">
        <p:bldAsOne/>
      </p:bldGraphic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运行结果分析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Result Analyze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0EA7E332-2781-52C6-3230-32BA0849A67A}"/>
                  </a:ext>
                </a:extLst>
              </p:cNvPr>
              <p:cNvSpPr/>
              <p:nvPr/>
            </p:nvSpPr>
            <p:spPr>
              <a:xfrm>
                <a:off x="5251835" y="2666702"/>
                <a:ext cx="5204710" cy="1998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 spc="1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     根据实际运行时间</a:t>
                </a:r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和估算运行时间的拟合曲线对比图，我们可以发现两者并不有较好的拟合关系，我们猜测这是由于实际时间复杂度还含有较低阶项的影响导致的。所以我们对时间取</a:t>
                </a:r>
                <a:r>
                  <a:rPr lang="en-US" altLang="zh-CN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log</a:t>
                </a:r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来抵消部分影响，然后重新作图，发现结果较为拟合，符合预期。</a:t>
                </a:r>
                <a:endParaRPr lang="en-US" altLang="zh-CN" sz="1200" spc="1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     同时，我们观察图，可以发现实际运行时间的拟合曲线增长趋势与二次函数类似，这也说明了在随机数据下冒泡排序的时间复杂度确实是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i="1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O</m:t>
                    </m:r>
                    <m:r>
                      <a:rPr lang="en-US" altLang="zh-CN" sz="1200" b="0" i="1" spc="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(</m:t>
                    </m:r>
                    <m:sSup>
                      <m:sSupPr>
                        <m:ctrlPr>
                          <a:rPr lang="en-US" altLang="zh-CN" sz="1200" b="0" i="1" spc="1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sSupPr>
                      <m:e>
                        <m:r>
                          <a:rPr lang="en-US" altLang="zh-CN" sz="1200" b="0" i="1" spc="1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𝑛</m:t>
                        </m:r>
                      </m:e>
                      <m:sup>
                        <m:r>
                          <a:rPr lang="en-US" altLang="zh-CN" sz="1200" b="0" i="1" spc="1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2</m:t>
                        </m:r>
                      </m:sup>
                    </m:sSup>
                    <m:r>
                      <a:rPr lang="en-US" altLang="zh-CN" sz="1200" b="0" i="1" spc="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)</m:t>
                    </m:r>
                  </m:oMath>
                </a14:m>
                <a:r>
                  <a:rPr lang="zh-CN" altLang="en-US" sz="1200" spc="1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0EA7E332-2781-52C6-3230-32BA0849A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835" y="2666702"/>
                <a:ext cx="5204710" cy="1998304"/>
              </a:xfrm>
              <a:prstGeom prst="rect">
                <a:avLst/>
              </a:prstGeom>
              <a:blipFill>
                <a:blip r:embed="rId10"/>
                <a:stretch>
                  <a:fillRect l="-117" r="-117" b="-1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67CE8326-993F-415C-B19D-7818416F67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948824"/>
              </p:ext>
            </p:extLst>
          </p:nvPr>
        </p:nvGraphicFramePr>
        <p:xfrm>
          <a:off x="1335978" y="3758914"/>
          <a:ext cx="3516442" cy="2512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0938FCA8-CE3A-4706-BE53-D80CEA86AB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557021"/>
              </p:ext>
            </p:extLst>
          </p:nvPr>
        </p:nvGraphicFramePr>
        <p:xfrm>
          <a:off x="1414300" y="1373187"/>
          <a:ext cx="3438120" cy="2512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5299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冒泡排序与逆序对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Merge Sort and Inverse Pair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菠萝大侠：矩形 2">
            <a:extLst>
              <a:ext uri="{FF2B5EF4-FFF2-40B4-BE49-F238E27FC236}">
                <a16:creationId xmlns:a16="http://schemas.microsoft.com/office/drawing/2014/main" id="{0EA7E332-2781-52C6-3230-32BA0849A67A}"/>
              </a:ext>
            </a:extLst>
          </p:cNvPr>
          <p:cNvSpPr/>
          <p:nvPr/>
        </p:nvSpPr>
        <p:spPr>
          <a:xfrm>
            <a:off x="2253027" y="2682652"/>
            <a:ext cx="7804689" cy="1998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  逆序对</a:t>
            </a:r>
            <a:r>
              <a:rPr lang="en-US" altLang="zh-CN" sz="12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(Inverse Pair)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，数学术语，设 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 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为一个有 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n 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个数字的有序集 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(n&gt;1)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，其中所有数字各不相同。</a:t>
            </a:r>
          </a:p>
          <a:p>
            <a:pPr algn="just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  如果存在正整数 </a:t>
            </a:r>
            <a:r>
              <a:rPr lang="en-US" altLang="zh-CN" sz="1200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, j 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使得 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 ≤ </a:t>
            </a:r>
            <a:r>
              <a:rPr lang="en-US" altLang="zh-CN" sz="1200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&lt; j ≤ n 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而且 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A[</a:t>
            </a:r>
            <a:r>
              <a:rPr lang="en-US" altLang="zh-CN" sz="1200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] &gt; A[j]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，则 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&lt;A[</a:t>
            </a:r>
            <a:r>
              <a:rPr lang="en-US" altLang="zh-CN" sz="1200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], A[j]&gt; 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这个有序对称为 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 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的一个逆序对，也称作逆序数。</a:t>
            </a:r>
            <a:endParaRPr lang="en-US" altLang="zh-CN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spc="1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  </a:t>
            </a:r>
            <a:r>
              <a:rPr lang="zh-CN" altLang="en-US" sz="1200" spc="1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而可以简单发现，冒泡排序每次交换都会减少一个逆序对，而最终状态及逆序对为</a:t>
            </a:r>
            <a:r>
              <a:rPr lang="en-US" altLang="zh-CN" sz="1200" spc="1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0</a:t>
            </a:r>
            <a:r>
              <a:rPr lang="zh-CN" altLang="en-US" sz="1200" spc="1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，也就是说，序列中逆序对个数即为冒泡排序需要的交换数。</a:t>
            </a:r>
            <a:endParaRPr lang="en-US" altLang="zh-CN" sz="1200" spc="1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>
              <a:lnSpc>
                <a:spcPct val="150000"/>
              </a:lnSpc>
            </a:pPr>
            <a:endParaRPr lang="zh-CN" altLang="en-US" sz="1200" spc="1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917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合并排序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Merge Sort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菠萝大侠：组合 16"/>
          <p:cNvGrpSpPr/>
          <p:nvPr/>
        </p:nvGrpSpPr>
        <p:grpSpPr>
          <a:xfrm>
            <a:off x="5764137" y="1724689"/>
            <a:ext cx="3039110" cy="891302"/>
            <a:chOff x="5846230" y="1414282"/>
            <a:chExt cx="3039110" cy="891302"/>
          </a:xfrm>
        </p:grpSpPr>
        <p:sp>
          <p:nvSpPr>
            <p:cNvPr id="4" name="Rectangle 2"/>
            <p:cNvSpPr/>
            <p:nvPr/>
          </p:nvSpPr>
          <p:spPr>
            <a:xfrm>
              <a:off x="5846230" y="1414282"/>
              <a:ext cx="3022407" cy="5655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zh-CN" altLang="zh-CN" sz="2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10" name="Rectangle 3"/>
            <p:cNvSpPr/>
            <p:nvPr/>
          </p:nvSpPr>
          <p:spPr>
            <a:xfrm>
              <a:off x="5880520" y="1936252"/>
              <a:ext cx="30048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213497"/>
                  </a:solidFill>
                  <a:latin typeface="+mn-ea"/>
                </a:rPr>
                <a:t>算法步骤简介</a:t>
              </a:r>
              <a:endParaRPr lang="en-US" dirty="0">
                <a:solidFill>
                  <a:srgbClr val="213497"/>
                </a:solidFill>
                <a:latin typeface="+mn-ea"/>
              </a:endParaRPr>
            </a:p>
          </p:txBody>
        </p:sp>
      </p:grpSp>
      <p:sp>
        <p:nvSpPr>
          <p:cNvPr id="39" name="菠萝大侠：文字 1"/>
          <p:cNvSpPr/>
          <p:nvPr/>
        </p:nvSpPr>
        <p:spPr>
          <a:xfrm>
            <a:off x="5822135" y="2738971"/>
            <a:ext cx="45372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Arial" panose="020B0604020202020204" pitchFamily="34" charset="0"/>
                <a:ea typeface="Fira Sans" panose="020B0503050000020004" pitchFamily="34" charset="0"/>
              </a:rPr>
              <a:t>       合并排序（</a:t>
            </a:r>
            <a:r>
              <a:rPr lang="en-US" altLang="zh-CN" sz="1200" b="1" dirty="0">
                <a:latin typeface="Arial" panose="020B0604020202020204" pitchFamily="34" charset="0"/>
                <a:ea typeface="Fira Sans" panose="020B0503050000020004" pitchFamily="34" charset="0"/>
              </a:rPr>
              <a:t>Merge Sort</a:t>
            </a:r>
            <a:r>
              <a:rPr lang="zh-CN" altLang="en-US" sz="1200" b="1" dirty="0">
                <a:latin typeface="Arial" panose="020B0604020202020204" pitchFamily="34" charset="0"/>
                <a:ea typeface="Fira Sans" panose="020B0503050000020004" pitchFamily="34" charset="0"/>
              </a:rPr>
              <a:t>）</a:t>
            </a:r>
            <a:r>
              <a:rPr lang="zh-CN" altLang="en-US" sz="1200" dirty="0">
                <a:latin typeface="Arial" panose="020B0604020202020204" pitchFamily="34" charset="0"/>
                <a:ea typeface="Fira Sans" panose="020B0503050000020004" pitchFamily="34" charset="0"/>
              </a:rPr>
              <a:t>是建立在归并操作上的一种有效，稳定的排序算法，该算法是采用分治法（</a:t>
            </a:r>
            <a:r>
              <a:rPr lang="en" altLang="zh-CN" sz="1200" dirty="0">
                <a:latin typeface="Arial" panose="020B0604020202020204" pitchFamily="34" charset="0"/>
                <a:ea typeface="Fira Sans" panose="020B0503050000020004" pitchFamily="34" charset="0"/>
              </a:rPr>
              <a:t>Divide and Conquer</a:t>
            </a:r>
            <a:r>
              <a:rPr lang="zh-CN" altLang="en" sz="1200" dirty="0">
                <a:latin typeface="Arial" panose="020B0604020202020204" pitchFamily="34" charset="0"/>
                <a:ea typeface="Fira Sans" panose="020B0503050000020004" pitchFamily="34" charset="0"/>
              </a:rPr>
              <a:t>）</a:t>
            </a:r>
            <a:r>
              <a:rPr lang="zh-CN" altLang="en-US" sz="1200" dirty="0">
                <a:latin typeface="Arial" panose="020B0604020202020204" pitchFamily="34" charset="0"/>
                <a:ea typeface="Fira Sans" panose="020B0503050000020004" pitchFamily="34" charset="0"/>
              </a:rPr>
              <a:t>的一个非常典型的应用。将已有序的子序列合并，得到完全有序的序列；即先使每个子序列有序，再使子序列段间有序。若将两个有序表合并成一个有序表，称为二路归并。</a:t>
            </a:r>
            <a:endParaRPr lang="zh-CN" altLang="en" sz="1200" dirty="0">
              <a:latin typeface="Arial" panose="020B0604020202020204" pitchFamily="34" charset="0"/>
              <a:ea typeface="Fira Sans" panose="020B05030500000200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CE2E60-9173-9098-371B-CD367CB85D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0498" y="3242404"/>
            <a:ext cx="3296809" cy="18930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767845-F23F-A4E6-BA48-F55146D8EECF}"/>
              </a:ext>
            </a:extLst>
          </p:cNvPr>
          <p:cNvSpPr txBox="1"/>
          <p:nvPr/>
        </p:nvSpPr>
        <p:spPr>
          <a:xfrm>
            <a:off x="1588680" y="2277573"/>
            <a:ext cx="2772208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伪代码</a:t>
            </a:r>
            <a:r>
              <a:rPr lang="en-US" altLang="zh-CN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 </a:t>
            </a:r>
            <a:r>
              <a:rPr lang="en" altLang="zh-CN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Pseudo</a:t>
            </a:r>
            <a:r>
              <a:rPr lang="en-US" altLang="zh-CN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-</a:t>
            </a:r>
            <a:r>
              <a:rPr lang="en" altLang="zh-CN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Code</a:t>
            </a:r>
            <a:endParaRPr lang="zh-CN" altLang="zh-CN" sz="1800" dirty="0">
              <a:solidFill>
                <a:srgbClr val="213497"/>
              </a:solidFill>
              <a:latin typeface="汉仪中宋S" panose="00020600040101010101" charset="-122"/>
              <a:ea typeface="汉仪中宋S" panose="00020600040101010101" charset="-122"/>
              <a:sym typeface="Arial" panose="020B0604020202020204" pitchFamily="34" charset="0"/>
            </a:endParaRPr>
          </a:p>
        </p:txBody>
      </p: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7D8DFB57-B492-881F-D624-DC73DE3B1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822" y="4046219"/>
            <a:ext cx="3615918" cy="224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470665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ldLvl="0" animBg="1"/>
      <p:bldP spid="39" grpId="0"/>
      <p:bldP spid="39" grpId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0" y="-11430"/>
            <a:ext cx="6125210" cy="686943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菠萝大侠：图片 5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8155" y="711835"/>
            <a:ext cx="753745" cy="753745"/>
          </a:xfrm>
          <a:prstGeom prst="rect">
            <a:avLst/>
          </a:prstGeom>
        </p:spPr>
      </p:pic>
      <p:pic>
        <p:nvPicPr>
          <p:cNvPr id="7" name="菠萝大侠：图片 6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700" y="5495290"/>
            <a:ext cx="843280" cy="930910"/>
          </a:xfrm>
          <a:prstGeom prst="rect">
            <a:avLst/>
          </a:prstGeom>
        </p:spPr>
      </p:pic>
      <p:pic>
        <p:nvPicPr>
          <p:cNvPr id="8" name="菠萝大侠：图片 7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535" y="921385"/>
            <a:ext cx="966470" cy="966470"/>
          </a:xfrm>
          <a:prstGeom prst="rect">
            <a:avLst/>
          </a:prstGeom>
        </p:spPr>
      </p:pic>
      <p:pic>
        <p:nvPicPr>
          <p:cNvPr id="9" name="菠萝大侠：图片 8" descr="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9810" y="5098415"/>
            <a:ext cx="1024890" cy="956945"/>
          </a:xfrm>
          <a:prstGeom prst="rect">
            <a:avLst/>
          </a:prstGeom>
        </p:spPr>
      </p:pic>
      <p:grpSp>
        <p:nvGrpSpPr>
          <p:cNvPr id="34" name="菠萝大侠：组合 33"/>
          <p:cNvGrpSpPr/>
          <p:nvPr/>
        </p:nvGrpSpPr>
        <p:grpSpPr>
          <a:xfrm>
            <a:off x="5456555" y="921385"/>
            <a:ext cx="1450975" cy="5504815"/>
            <a:chOff x="8593" y="1451"/>
            <a:chExt cx="2285" cy="8669"/>
          </a:xfrm>
        </p:grpSpPr>
        <p:pic>
          <p:nvPicPr>
            <p:cNvPr id="12" name="图片 11" descr="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8960000">
              <a:off x="9646" y="7858"/>
              <a:ext cx="1232" cy="2262"/>
            </a:xfrm>
            <a:prstGeom prst="rect">
              <a:avLst/>
            </a:prstGeom>
          </p:spPr>
        </p:pic>
        <p:pic>
          <p:nvPicPr>
            <p:cNvPr id="15" name="图片 14" descr="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93" y="1451"/>
              <a:ext cx="756" cy="3109"/>
            </a:xfrm>
            <a:prstGeom prst="rect">
              <a:avLst/>
            </a:prstGeom>
          </p:spPr>
        </p:pic>
      </p:grp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9909810" y="1887855"/>
            <a:ext cx="1932305" cy="4549775"/>
            <a:chOff x="15606" y="2973"/>
            <a:chExt cx="3043" cy="7165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15606" y="5182"/>
              <a:ext cx="2604" cy="1789"/>
            </a:xfrm>
            <a:prstGeom prst="rect">
              <a:avLst/>
            </a:prstGeom>
          </p:spPr>
        </p:pic>
      </p:grpSp>
      <p:sp>
        <p:nvSpPr>
          <p:cNvPr id="25" name="菠萝大侠：文本框 24"/>
          <p:cNvSpPr txBox="1"/>
          <p:nvPr/>
        </p:nvSpPr>
        <p:spPr>
          <a:xfrm>
            <a:off x="1378585" y="3817620"/>
            <a:ext cx="421513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0">
                <a:ln w="12700">
                  <a:solidFill>
                    <a:srgbClr val="213497"/>
                  </a:solidFill>
                </a:ln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CONTENTS</a:t>
            </a:r>
          </a:p>
        </p:txBody>
      </p:sp>
      <p:grpSp>
        <p:nvGrpSpPr>
          <p:cNvPr id="2" name="菠萝大侠：组合 1"/>
          <p:cNvGrpSpPr/>
          <p:nvPr/>
        </p:nvGrpSpPr>
        <p:grpSpPr>
          <a:xfrm>
            <a:off x="6771640" y="1260039"/>
            <a:ext cx="3725545" cy="706755"/>
            <a:chOff x="2524" y="4056"/>
            <a:chExt cx="5867" cy="1113"/>
          </a:xfrm>
        </p:grpSpPr>
        <p:sp>
          <p:nvSpPr>
            <p:cNvPr id="3" name="文本框 2"/>
            <p:cNvSpPr txBox="1"/>
            <p:nvPr/>
          </p:nvSpPr>
          <p:spPr>
            <a:xfrm>
              <a:off x="2524" y="4056"/>
              <a:ext cx="128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00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01</a:t>
              </a:r>
              <a:r>
                <a:rPr lang="en-US" altLang="zh-CN">
                  <a:solidFill>
                    <a:srgbClr val="213497"/>
                  </a:solidFill>
                </a:rPr>
                <a:t> 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643" y="4213"/>
              <a:ext cx="4748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前置工作</a:t>
              </a:r>
              <a:endParaRPr lang="zh-CN" altLang="zh-CN" sz="26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</p:grpSp>
      <p:grpSp>
        <p:nvGrpSpPr>
          <p:cNvPr id="10" name="菠萝大侠：组合 9"/>
          <p:cNvGrpSpPr/>
          <p:nvPr/>
        </p:nvGrpSpPr>
        <p:grpSpPr>
          <a:xfrm>
            <a:off x="6771640" y="2407484"/>
            <a:ext cx="3974465" cy="706755"/>
            <a:chOff x="2524" y="4056"/>
            <a:chExt cx="6259" cy="1113"/>
          </a:xfrm>
        </p:grpSpPr>
        <p:sp>
          <p:nvSpPr>
            <p:cNvPr id="14" name="文本框 13"/>
            <p:cNvSpPr txBox="1"/>
            <p:nvPr/>
          </p:nvSpPr>
          <p:spPr>
            <a:xfrm>
              <a:off x="2524" y="4056"/>
              <a:ext cx="128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02</a:t>
              </a:r>
              <a:r>
                <a:rPr lang="en-US" altLang="zh-CN">
                  <a:solidFill>
                    <a:srgbClr val="213497"/>
                  </a:solidFill>
                </a:rPr>
                <a:t> 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643" y="4236"/>
              <a:ext cx="5140" cy="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各种排序算法的研究</a:t>
              </a:r>
              <a:endParaRPr lang="zh-CN" altLang="zh-CN" sz="26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+mn-ea"/>
              </a:endParaRPr>
            </a:p>
          </p:txBody>
        </p:sp>
      </p:grpSp>
      <p:grpSp>
        <p:nvGrpSpPr>
          <p:cNvPr id="27" name="菠萝大侠：组合 26"/>
          <p:cNvGrpSpPr/>
          <p:nvPr/>
        </p:nvGrpSpPr>
        <p:grpSpPr>
          <a:xfrm>
            <a:off x="6771640" y="3554929"/>
            <a:ext cx="3726180" cy="735965"/>
            <a:chOff x="2524" y="4056"/>
            <a:chExt cx="5868" cy="1159"/>
          </a:xfrm>
        </p:grpSpPr>
        <p:sp>
          <p:nvSpPr>
            <p:cNvPr id="35" name="文本框 34"/>
            <p:cNvSpPr txBox="1"/>
            <p:nvPr/>
          </p:nvSpPr>
          <p:spPr>
            <a:xfrm>
              <a:off x="2524" y="4056"/>
              <a:ext cx="128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03</a:t>
              </a:r>
              <a:r>
                <a:rPr lang="en-US" altLang="zh-CN" dirty="0">
                  <a:solidFill>
                    <a:srgbClr val="213497"/>
                  </a:solidFill>
                </a:rPr>
                <a:t> 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643" y="4218"/>
              <a:ext cx="4748" cy="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sz="2600" dirty="0" err="1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TopK</a:t>
              </a:r>
              <a:r>
                <a:rPr lang="zh-CN" altLang="en-US" sz="26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问题的研究</a:t>
              </a:r>
              <a:endParaRPr lang="zh-CN" altLang="zh-CN" sz="26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+mn-ea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643" y="4781"/>
              <a:ext cx="474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solidFill>
                  <a:srgbClr val="213497"/>
                </a:solidFill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7482205" y="5258435"/>
            <a:ext cx="3015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dirty="0">
              <a:solidFill>
                <a:srgbClr val="213497"/>
              </a:solidFill>
            </a:endParaRPr>
          </a:p>
        </p:txBody>
      </p:sp>
      <p:sp>
        <p:nvSpPr>
          <p:cNvPr id="42" name="菠萝大侠：文本框 15"/>
          <p:cNvSpPr txBox="1"/>
          <p:nvPr/>
        </p:nvSpPr>
        <p:spPr>
          <a:xfrm>
            <a:off x="1510665" y="1887855"/>
            <a:ext cx="5061585" cy="205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4200">
                <a:solidFill>
                  <a:srgbClr val="213497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目录</a:t>
            </a:r>
          </a:p>
        </p:txBody>
      </p:sp>
      <p:grpSp>
        <p:nvGrpSpPr>
          <p:cNvPr id="16" name="菠萝大侠：组合 26">
            <a:extLst>
              <a:ext uri="{FF2B5EF4-FFF2-40B4-BE49-F238E27FC236}">
                <a16:creationId xmlns:a16="http://schemas.microsoft.com/office/drawing/2014/main" id="{03646ED6-A8A7-50BD-D331-C0828138921D}"/>
              </a:ext>
            </a:extLst>
          </p:cNvPr>
          <p:cNvGrpSpPr/>
          <p:nvPr/>
        </p:nvGrpSpPr>
        <p:grpSpPr>
          <a:xfrm>
            <a:off x="6776361" y="4756359"/>
            <a:ext cx="3726180" cy="735965"/>
            <a:chOff x="2524" y="4056"/>
            <a:chExt cx="5868" cy="1159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C38DB71-C8B8-9A27-00B4-45898E2304D5}"/>
                </a:ext>
              </a:extLst>
            </p:cNvPr>
            <p:cNvSpPr txBox="1"/>
            <p:nvPr/>
          </p:nvSpPr>
          <p:spPr>
            <a:xfrm>
              <a:off x="2524" y="4056"/>
              <a:ext cx="1287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04</a:t>
              </a:r>
              <a:r>
                <a:rPr lang="en-US" altLang="zh-CN" dirty="0">
                  <a:solidFill>
                    <a:srgbClr val="213497"/>
                  </a:solidFill>
                </a:rPr>
                <a:t> 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83F52D9-7B19-E25A-34C2-8E54A5E72877}"/>
                </a:ext>
              </a:extLst>
            </p:cNvPr>
            <p:cNvSpPr txBox="1"/>
            <p:nvPr/>
          </p:nvSpPr>
          <p:spPr>
            <a:xfrm>
              <a:off x="3643" y="4218"/>
              <a:ext cx="4748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6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额外的工作</a:t>
              </a:r>
              <a:endParaRPr lang="zh-CN" altLang="zh-CN" sz="26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+mn-ea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926E0C3-AB85-3445-9AF2-075C0ACF7288}"/>
                </a:ext>
              </a:extLst>
            </p:cNvPr>
            <p:cNvSpPr txBox="1"/>
            <p:nvPr/>
          </p:nvSpPr>
          <p:spPr>
            <a:xfrm>
              <a:off x="3643" y="4781"/>
              <a:ext cx="474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solidFill>
                  <a:srgbClr val="213497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算法分析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Algorithm Analyze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2"/>
          <p:cNvSpPr/>
          <p:nvPr/>
        </p:nvSpPr>
        <p:spPr>
          <a:xfrm>
            <a:off x="1608455" y="1855801"/>
            <a:ext cx="410654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时间复杂度 </a:t>
            </a:r>
            <a:r>
              <a:rPr lang="en-US" altLang="zh-CN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Time Complexity</a:t>
            </a:r>
            <a:endParaRPr lang="zh-CN" altLang="zh-CN" dirty="0">
              <a:solidFill>
                <a:srgbClr val="213497"/>
              </a:solidFill>
              <a:latin typeface="汉仪中宋S" panose="00020600040101010101" charset="-122"/>
              <a:ea typeface="汉仪中宋S" panose="00020600040101010101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菠萝大侠：文字 1"/>
              <p:cNvSpPr/>
              <p:nvPr/>
            </p:nvSpPr>
            <p:spPr>
              <a:xfrm>
                <a:off x="1607351" y="2319872"/>
                <a:ext cx="8549343" cy="686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归并排序算法每次将序列折半分组，共需要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2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200" i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12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轮，每一轮的时间是对两个子序列进行二路归并的时间，</a:t>
                </a:r>
                <a:r>
                  <a:rPr lang="zh-CN" altLang="en-US" sz="1200" dirty="0">
                    <a:solidFill>
                      <a:srgbClr val="4D4D4D"/>
                    </a:solidFill>
                    <a:latin typeface="-apple-system"/>
                  </a:rPr>
                  <a:t>时间</a:t>
                </a: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复杂度为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2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2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2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latin typeface="-apple-system"/>
                  </a:rPr>
                  <a:t>，因此归并排序算法的时间复杂度是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srgbClr val="4D4D4D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200" b="0" i="1" smtClean="0">
                            <a:solidFill>
                              <a:srgbClr val="4D4D4D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solidFill>
                              <a:srgbClr val="4D4D4D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𝑛𝑙𝑜𝑔</m:t>
                        </m:r>
                        <m:d>
                          <m:dPr>
                            <m:ctrlPr>
                              <a:rPr lang="en-US" altLang="zh-CN" sz="1200" b="0" i="1" smtClean="0">
                                <a:solidFill>
                                  <a:srgbClr val="4D4D4D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solidFill>
                                  <a:srgbClr val="4D4D4D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zh-CN" altLang="en-US" sz="12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zh-CN" altLang="en-US" sz="1200" spc="150" noProof="0" dirty="0">
                  <a:ln>
                    <a:noFill/>
                  </a:ln>
                  <a:solidFill>
                    <a:srgbClr val="3C3E43"/>
                  </a:solidFill>
                  <a:effectLst/>
                  <a:uLnTx/>
                  <a:uFillTx/>
                  <a:latin typeface="+中文正文" charset="0"/>
                </a:endParaRPr>
              </a:p>
            </p:txBody>
          </p:sp>
        </mc:Choice>
        <mc:Fallback xmlns="">
          <p:sp>
            <p:nvSpPr>
              <p:cNvPr id="39" name="菠萝大侠：文字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351" y="2319872"/>
                <a:ext cx="8549343" cy="686983"/>
              </a:xfrm>
              <a:prstGeom prst="rect">
                <a:avLst/>
              </a:prstGeom>
              <a:blipFill>
                <a:blip r:embed="rId10"/>
                <a:stretch>
                  <a:fillRect l="-71" r="-1783" b="-5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菠萝大侠：文字 1">
                <a:extLst>
                  <a:ext uri="{FF2B5EF4-FFF2-40B4-BE49-F238E27FC236}">
                    <a16:creationId xmlns:a16="http://schemas.microsoft.com/office/drawing/2014/main" id="{356763A0-9874-7D94-AA7D-A634E0C635AA}"/>
                  </a:ext>
                </a:extLst>
              </p:cNvPr>
              <p:cNvSpPr/>
              <p:nvPr/>
            </p:nvSpPr>
            <p:spPr>
              <a:xfrm>
                <a:off x="1607351" y="3764913"/>
                <a:ext cx="8549343" cy="353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我们一般选择使用与原数组等长的辅助数据，空间复杂度为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srgbClr val="4D4D4D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200" b="0" i="1" smtClean="0">
                        <a:solidFill>
                          <a:srgbClr val="4D4D4D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200" b="0" i="1" smtClean="0">
                        <a:solidFill>
                          <a:srgbClr val="4D4D4D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200" b="0" i="1" smtClean="0">
                        <a:solidFill>
                          <a:srgbClr val="4D4D4D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。</a:t>
                </a:r>
              </a:p>
            </p:txBody>
          </p:sp>
        </mc:Choice>
        <mc:Fallback>
          <p:sp>
            <p:nvSpPr>
              <p:cNvPr id="7" name="菠萝大侠：文字 1">
                <a:extLst>
                  <a:ext uri="{FF2B5EF4-FFF2-40B4-BE49-F238E27FC236}">
                    <a16:creationId xmlns:a16="http://schemas.microsoft.com/office/drawing/2014/main" id="{356763A0-9874-7D94-AA7D-A634E0C63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351" y="3764913"/>
                <a:ext cx="8549343" cy="353687"/>
              </a:xfrm>
              <a:prstGeom prst="rect">
                <a:avLst/>
              </a:prstGeom>
              <a:blipFill>
                <a:blip r:embed="rId11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E358802B-7583-7945-BD0D-F7A7C04AA9A9}"/>
              </a:ext>
            </a:extLst>
          </p:cNvPr>
          <p:cNvSpPr/>
          <p:nvPr/>
        </p:nvSpPr>
        <p:spPr>
          <a:xfrm>
            <a:off x="1608455" y="3281888"/>
            <a:ext cx="445325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空间复杂度</a:t>
            </a:r>
            <a:r>
              <a:rPr lang="en-US" altLang="zh-CN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 Space Complexity</a:t>
            </a:r>
            <a:endParaRPr lang="zh-CN" altLang="zh-CN" dirty="0">
              <a:solidFill>
                <a:srgbClr val="213497"/>
              </a:solidFill>
              <a:latin typeface="汉仪中宋S" panose="00020600040101010101" charset="-122"/>
              <a:ea typeface="汉仪中宋S" panose="00020600040101010101" charset="-122"/>
            </a:endParaRPr>
          </a:p>
        </p:txBody>
      </p:sp>
      <p:sp>
        <p:nvSpPr>
          <p:cNvPr id="12" name="菠萝大侠：文字 1">
            <a:extLst>
              <a:ext uri="{FF2B5EF4-FFF2-40B4-BE49-F238E27FC236}">
                <a16:creationId xmlns:a16="http://schemas.microsoft.com/office/drawing/2014/main" id="{796CC044-1828-4C31-61E8-780DF05CF202}"/>
              </a:ext>
            </a:extLst>
          </p:cNvPr>
          <p:cNvSpPr/>
          <p:nvPr/>
        </p:nvSpPr>
        <p:spPr>
          <a:xfrm>
            <a:off x="1607351" y="4956546"/>
            <a:ext cx="8755849" cy="649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1200" spc="1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由于在进行二路归并的时候，我们可以给下标更小的子数组赋予更高的优先级，所以能够保证相同大小的元素相对位置不变，即稳定。</a:t>
            </a:r>
            <a:endParaRPr lang="zh-CN" altLang="en-US" sz="1200" spc="150" noProof="0" dirty="0">
              <a:ln>
                <a:noFill/>
              </a:ln>
              <a:solidFill>
                <a:srgbClr val="3C3E43"/>
              </a:solidFill>
              <a:effectLst/>
              <a:uLnTx/>
              <a:uFillTx/>
              <a:latin typeface="+中文正文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C736A70-53A3-761D-723F-87BBB0AA5AFA}"/>
              </a:ext>
            </a:extLst>
          </p:cNvPr>
          <p:cNvSpPr/>
          <p:nvPr/>
        </p:nvSpPr>
        <p:spPr>
          <a:xfrm>
            <a:off x="1607351" y="4468131"/>
            <a:ext cx="445325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算法稳定性</a:t>
            </a:r>
            <a:r>
              <a:rPr lang="en-US" altLang="zh-CN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 Stability</a:t>
            </a:r>
            <a:endParaRPr lang="zh-CN" altLang="zh-CN" dirty="0">
              <a:solidFill>
                <a:srgbClr val="213497"/>
              </a:solidFill>
              <a:latin typeface="汉仪中宋S" panose="00020600040101010101" charset="-122"/>
              <a:ea typeface="汉仪中宋S" panose="0002060004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8694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运行结果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Results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99CCF1-E25A-2448-0A70-FD7FC5DA5D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2910" y="2030516"/>
            <a:ext cx="7406178" cy="3607649"/>
          </a:xfrm>
          <a:prstGeom prst="rect">
            <a:avLst/>
          </a:prstGeom>
        </p:spPr>
      </p:pic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840A1AEC-221C-F2EE-B0BE-52504E0576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1806318"/>
              </p:ext>
            </p:extLst>
          </p:nvPr>
        </p:nvGraphicFramePr>
        <p:xfrm>
          <a:off x="3200977" y="2056672"/>
          <a:ext cx="5858625" cy="3607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5590282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运行结果分析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Result Analyze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2E5B33FA-B1A6-D620-7942-A599A34577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0711533"/>
              </p:ext>
            </p:extLst>
          </p:nvPr>
        </p:nvGraphicFramePr>
        <p:xfrm>
          <a:off x="1592263" y="2009983"/>
          <a:ext cx="3441700" cy="3311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菠萝大侠：矩形 2">
                <a:extLst>
                  <a:ext uri="{FF2B5EF4-FFF2-40B4-BE49-F238E27FC236}">
                    <a16:creationId xmlns:a16="http://schemas.microsoft.com/office/drawing/2014/main" id="{2076A3C8-F5A0-7E03-90C0-29733EE1D39F}"/>
                  </a:ext>
                </a:extLst>
              </p:cNvPr>
              <p:cNvSpPr/>
              <p:nvPr/>
            </p:nvSpPr>
            <p:spPr>
              <a:xfrm>
                <a:off x="5255090" y="2762794"/>
                <a:ext cx="5061131" cy="1436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500" spc="1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     可以看到，实际运行时间与理论运行时间对的曲线基本是拟合的，也就是算法测试基本是成功的。</a:t>
                </a:r>
                <a:endParaRPr lang="en-US" altLang="zh-CN" sz="1500" spc="1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500" spc="1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     不过我们需要提出疑问，为什么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500" i="1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O</m:t>
                    </m:r>
                    <m:r>
                      <a:rPr lang="en-US" altLang="zh-CN" sz="1500" b="0" i="1" spc="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(</m:t>
                    </m:r>
                    <m:r>
                      <a:rPr lang="en-US" altLang="zh-CN" sz="1500" b="0" i="1" spc="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𝑛𝑙𝑜𝑔</m:t>
                    </m:r>
                    <m:r>
                      <a:rPr lang="en-US" altLang="zh-CN" sz="1500" b="0" i="1" spc="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500" i="1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n</m:t>
                    </m:r>
                    <m:r>
                      <a:rPr lang="en-US" altLang="zh-CN" sz="1500" b="0" i="1" spc="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))</m:t>
                    </m:r>
                  </m:oMath>
                </a14:m>
                <a:r>
                  <a:rPr lang="zh-CN" altLang="en-US" sz="1500" spc="1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的算法的运行时间曲线看起来是一条直线？</a:t>
                </a:r>
              </a:p>
            </p:txBody>
          </p:sp>
        </mc:Choice>
        <mc:Fallback xmlns="">
          <p:sp>
            <p:nvSpPr>
              <p:cNvPr id="3" name="菠萝大侠：矩形 2">
                <a:extLst>
                  <a:ext uri="{FF2B5EF4-FFF2-40B4-BE49-F238E27FC236}">
                    <a16:creationId xmlns:a16="http://schemas.microsoft.com/office/drawing/2014/main" id="{2076A3C8-F5A0-7E03-90C0-29733EE1D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090" y="2762794"/>
                <a:ext cx="5061131" cy="1436547"/>
              </a:xfrm>
              <a:prstGeom prst="rect">
                <a:avLst/>
              </a:prstGeom>
              <a:blipFill>
                <a:blip r:embed="rId11"/>
                <a:stretch>
                  <a:fillRect l="-500" r="-500" b="-4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菠萝大侠：矩形 2">
                <a:extLst>
                  <a:ext uri="{FF2B5EF4-FFF2-40B4-BE49-F238E27FC236}">
                    <a16:creationId xmlns:a16="http://schemas.microsoft.com/office/drawing/2014/main" id="{C066ACCC-2704-A848-E33A-BC3820A1B38E}"/>
                  </a:ext>
                </a:extLst>
              </p:cNvPr>
              <p:cNvSpPr/>
              <p:nvPr/>
            </p:nvSpPr>
            <p:spPr>
              <a:xfrm>
                <a:off x="5303180" y="3401939"/>
                <a:ext cx="4861288" cy="458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pc="1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首先，我们需要假设符号：基准数据规模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pc="10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b="0" i="1" spc="10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𝑛</m:t>
                        </m:r>
                      </m:e>
                      <m:sub>
                        <m:r>
                          <a:rPr lang="en-US" altLang="zh-CN" b="0" i="1" spc="10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b="0" spc="1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。</a:t>
                </a:r>
                <a:endParaRPr lang="zh-CN" altLang="en-US" spc="1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mc:Choice>
        <mc:Fallback xmlns="">
          <p:sp>
            <p:nvSpPr>
              <p:cNvPr id="4" name="菠萝大侠：矩形 2">
                <a:extLst>
                  <a:ext uri="{FF2B5EF4-FFF2-40B4-BE49-F238E27FC236}">
                    <a16:creationId xmlns:a16="http://schemas.microsoft.com/office/drawing/2014/main" id="{C066ACCC-2704-A848-E33A-BC3820A1B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180" y="3401939"/>
                <a:ext cx="4861288" cy="458908"/>
              </a:xfrm>
              <a:prstGeom prst="rect">
                <a:avLst/>
              </a:prstGeom>
              <a:blipFill>
                <a:blip r:embed="rId12"/>
                <a:stretch>
                  <a:fillRect l="-1042" r="-5990"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菠萝大侠：矩形 2">
                <a:extLst>
                  <a:ext uri="{FF2B5EF4-FFF2-40B4-BE49-F238E27FC236}">
                    <a16:creationId xmlns:a16="http://schemas.microsoft.com/office/drawing/2014/main" id="{172C9428-D8FD-C6C7-584F-42971E880544}"/>
                  </a:ext>
                </a:extLst>
              </p:cNvPr>
              <p:cNvSpPr/>
              <p:nvPr/>
            </p:nvSpPr>
            <p:spPr>
              <a:xfrm>
                <a:off x="5314609" y="2855960"/>
                <a:ext cx="4861288" cy="13433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pc="1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则对于任意数据规模</a:t>
                </a:r>
                <a14:m>
                  <m:oMath xmlns:m="http://schemas.openxmlformats.org/officeDocument/2006/math">
                    <m:r>
                      <a:rPr lang="en-US" altLang="zh-CN" i="1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𝑛</m:t>
                    </m:r>
                  </m:oMath>
                </a14:m>
                <a:r>
                  <a:rPr lang="zh-CN" altLang="en-US" spc="1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的数据，进行合并排序的时间复杂度为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O</m:t>
                    </m:r>
                    <m:d>
                      <m:dPr>
                        <m:ctrlPr>
                          <a:rPr lang="en-US" altLang="zh-CN" b="0" i="1" spc="1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dPr>
                      <m:e>
                        <m:r>
                          <a:rPr lang="en-US" altLang="zh-CN" b="0" i="1" spc="1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𝑛𝑙𝑜𝑔</m:t>
                        </m:r>
                        <m:d>
                          <m:dPr>
                            <m:ctrlPr>
                              <a:rPr lang="en-US" altLang="zh-CN" b="0" i="1" spc="100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</a:rPr>
                            </m:ctrlPr>
                          </m:dPr>
                          <m:e>
                            <m:r>
                              <a:rPr lang="en-US" altLang="zh-CN" b="0" i="1" spc="100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pc="1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，此时</a:t>
                </a:r>
                <a:r>
                  <a:rPr lang="zh-CN" altLang="en-US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我们将</a:t>
                </a:r>
                <a14:m>
                  <m:oMath xmlns:m="http://schemas.openxmlformats.org/officeDocument/2006/math">
                    <m:r>
                      <a:rPr lang="en-US" altLang="zh-CN" i="1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𝑛</m:t>
                    </m:r>
                  </m:oMath>
                </a14:m>
                <a:r>
                  <a:rPr lang="zh-CN" altLang="en-US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表示为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k</m:t>
                    </m:r>
                    <m:sSub>
                      <m:sSubPr>
                        <m:ctrlPr>
                          <a:rPr lang="en-US" altLang="zh-CN" i="1" spc="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i="1" spc="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𝑛</m:t>
                        </m:r>
                      </m:e>
                      <m:sub>
                        <m:r>
                          <a:rPr lang="en-US" altLang="zh-CN" i="1" spc="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mc:Choice>
        <mc:Fallback xmlns="">
          <p:sp>
            <p:nvSpPr>
              <p:cNvPr id="7" name="菠萝大侠：矩形 2">
                <a:extLst>
                  <a:ext uri="{FF2B5EF4-FFF2-40B4-BE49-F238E27FC236}">
                    <a16:creationId xmlns:a16="http://schemas.microsoft.com/office/drawing/2014/main" id="{172C9428-D8FD-C6C7-584F-42971E880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609" y="2855960"/>
                <a:ext cx="4861288" cy="1343381"/>
              </a:xfrm>
              <a:prstGeom prst="rect">
                <a:avLst/>
              </a:prstGeom>
              <a:blipFill>
                <a:blip r:embed="rId13"/>
                <a:stretch>
                  <a:fillRect l="-1042" r="-1042" b="-5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菠萝大侠：矩形 2">
                <a:extLst>
                  <a:ext uri="{FF2B5EF4-FFF2-40B4-BE49-F238E27FC236}">
                    <a16:creationId xmlns:a16="http://schemas.microsoft.com/office/drawing/2014/main" id="{30C4BFED-461F-874D-FF5E-B8117CF95810}"/>
                  </a:ext>
                </a:extLst>
              </p:cNvPr>
              <p:cNvSpPr/>
              <p:nvPr/>
            </p:nvSpPr>
            <p:spPr>
              <a:xfrm>
                <a:off x="5314609" y="3333395"/>
                <a:ext cx="4861288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altLang="zh-CN" i="1" spc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</a:rPr>
                        <m:t>𝑂</m:t>
                      </m:r>
                      <m:r>
                        <a:rPr lang="en" altLang="zh-CN" i="1" spc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</a:rPr>
                        <m:t>(</m:t>
                      </m:r>
                      <m:r>
                        <a:rPr lang="en" altLang="zh-CN" i="1" spc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</a:rPr>
                        <m:t>𝑘</m:t>
                      </m:r>
                      <m:sSub>
                        <m:sSubPr>
                          <m:ctrlPr>
                            <a:rPr lang="en" altLang="zh-CN" i="1" spc="1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</a:rPr>
                          </m:ctrlPr>
                        </m:sSubPr>
                        <m:e>
                          <m:r>
                            <a:rPr lang="en" altLang="zh-CN" i="1" spc="1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</a:rPr>
                            <m:t>𝑛</m:t>
                          </m:r>
                        </m:e>
                        <m:sub>
                          <m:r>
                            <a:rPr lang="en" altLang="zh-CN" i="1" spc="1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</a:rPr>
                            <m:t>0</m:t>
                          </m:r>
                        </m:sub>
                      </m:sSub>
                      <m:r>
                        <a:rPr lang="en" altLang="zh-CN" i="1" spc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</a:rPr>
                        <m:t>×(</m:t>
                      </m:r>
                      <m:r>
                        <a:rPr lang="en" altLang="zh-CN" i="1" spc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</a:rPr>
                        <m:t>𝑙𝑜𝑔</m:t>
                      </m:r>
                      <m:r>
                        <a:rPr lang="en" altLang="zh-CN" i="1" spc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</a:rPr>
                        <m:t>⁡(</m:t>
                      </m:r>
                      <m:r>
                        <a:rPr lang="en" altLang="zh-CN" i="1" spc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</a:rPr>
                        <m:t>𝑘</m:t>
                      </m:r>
                      <m:r>
                        <a:rPr lang="en" altLang="zh-CN" i="1" spc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</a:rPr>
                        <m:t>)+</m:t>
                      </m:r>
                      <m:r>
                        <a:rPr lang="en" altLang="zh-CN" i="1" spc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</a:rPr>
                        <m:t>𝑙𝑜𝑔</m:t>
                      </m:r>
                      <m:r>
                        <a:rPr lang="en" altLang="zh-CN" i="1" spc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</a:rPr>
                        <m:t>⁡(</m:t>
                      </m:r>
                      <m:sSub>
                        <m:sSubPr>
                          <m:ctrlPr>
                            <a:rPr lang="en" altLang="zh-CN" i="1" spc="1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</a:rPr>
                          </m:ctrlPr>
                        </m:sSubPr>
                        <m:e>
                          <m:r>
                            <a:rPr lang="en" altLang="zh-CN" i="1" spc="1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</a:rPr>
                            <m:t>𝑛</m:t>
                          </m:r>
                        </m:e>
                        <m:sub>
                          <m:r>
                            <a:rPr lang="en" altLang="zh-CN" i="1" spc="1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</a:rPr>
                            <m:t>0</m:t>
                          </m:r>
                        </m:sub>
                      </m:sSub>
                      <m:r>
                        <a:rPr lang="en" altLang="zh-CN" i="1" spc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</a:rPr>
                        <m:t>)))</m:t>
                      </m:r>
                    </m:oMath>
                  </m:oMathPara>
                </a14:m>
                <a:endParaRPr lang="zh-CN" altLang="en-US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mc:Choice>
        <mc:Fallback xmlns="">
          <p:sp>
            <p:nvSpPr>
              <p:cNvPr id="15" name="菠萝大侠：矩形 2">
                <a:extLst>
                  <a:ext uri="{FF2B5EF4-FFF2-40B4-BE49-F238E27FC236}">
                    <a16:creationId xmlns:a16="http://schemas.microsoft.com/office/drawing/2014/main" id="{30C4BFED-461F-874D-FF5E-B8117CF95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609" y="3333395"/>
                <a:ext cx="4861288" cy="507831"/>
              </a:xfrm>
              <a:prstGeom prst="rect">
                <a:avLst/>
              </a:prstGeom>
              <a:blipFill>
                <a:blip r:embed="rId14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菠萝大侠：矩形 2">
                <a:extLst>
                  <a:ext uri="{FF2B5EF4-FFF2-40B4-BE49-F238E27FC236}">
                    <a16:creationId xmlns:a16="http://schemas.microsoft.com/office/drawing/2014/main" id="{18323908-A360-8801-F364-A5F63EFA817D}"/>
                  </a:ext>
                </a:extLst>
              </p:cNvPr>
              <p:cNvSpPr/>
              <p:nvPr/>
            </p:nvSpPr>
            <p:spPr>
              <a:xfrm>
                <a:off x="5314609" y="3320318"/>
                <a:ext cx="4861288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altLang="zh-CN" i="1" spc="1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</a:rPr>
                        <m:t>𝑂</m:t>
                      </m:r>
                      <m:r>
                        <a:rPr lang="en" altLang="zh-CN" i="1" spc="1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)]</m:t>
                      </m:r>
                      <m:r>
                        <a:rPr lang="en-US" altLang="zh-CN" b="0" i="1" spc="1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</a:rPr>
                        <m:t>)</m:t>
                      </m:r>
                    </m:oMath>
                  </m:oMathPara>
                </a14:m>
                <a:endParaRPr lang="zh-CN" altLang="en-US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mc:Choice>
        <mc:Fallback xmlns="">
          <p:sp>
            <p:nvSpPr>
              <p:cNvPr id="16" name="菠萝大侠：矩形 2">
                <a:extLst>
                  <a:ext uri="{FF2B5EF4-FFF2-40B4-BE49-F238E27FC236}">
                    <a16:creationId xmlns:a16="http://schemas.microsoft.com/office/drawing/2014/main" id="{18323908-A360-8801-F364-A5F63EFA8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609" y="3320318"/>
                <a:ext cx="4861288" cy="5078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3830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/>
      <p:bldP spid="3" grpId="1"/>
      <p:bldP spid="4" grpId="0"/>
      <p:bldP spid="4" grpId="1"/>
      <p:bldP spid="7" grpId="0"/>
      <p:bldP spid="7" grpId="1"/>
      <p:bldP spid="15" grpId="0"/>
      <p:bldP spid="15" grpId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运行结果分析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Result Analyze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菠萝大侠：矩形 2">
                <a:extLst>
                  <a:ext uri="{FF2B5EF4-FFF2-40B4-BE49-F238E27FC236}">
                    <a16:creationId xmlns:a16="http://schemas.microsoft.com/office/drawing/2014/main" id="{8E9907B1-3EFD-564C-E3A3-2CC4AB7DCBC9}"/>
                  </a:ext>
                </a:extLst>
              </p:cNvPr>
              <p:cNvSpPr/>
              <p:nvPr/>
            </p:nvSpPr>
            <p:spPr>
              <a:xfrm>
                <a:off x="3724728" y="2325185"/>
                <a:ext cx="4861288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zh-CN" altLang="en-US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mc:Choice>
        <mc:Fallback xmlns="">
          <p:sp>
            <p:nvSpPr>
              <p:cNvPr id="6" name="菠萝大侠：矩形 2">
                <a:extLst>
                  <a:ext uri="{FF2B5EF4-FFF2-40B4-BE49-F238E27FC236}">
                    <a16:creationId xmlns:a16="http://schemas.microsoft.com/office/drawing/2014/main" id="{8E9907B1-3EFD-564C-E3A3-2CC4AB7DC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728" y="2325185"/>
                <a:ext cx="4861288" cy="5078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菠萝大侠：矩形 2">
                <a:extLst>
                  <a:ext uri="{FF2B5EF4-FFF2-40B4-BE49-F238E27FC236}">
                    <a16:creationId xmlns:a16="http://schemas.microsoft.com/office/drawing/2014/main" id="{BF8E7553-2399-FA8C-DE17-72E072CE5060}"/>
                  </a:ext>
                </a:extLst>
              </p:cNvPr>
              <p:cNvSpPr/>
              <p:nvPr/>
            </p:nvSpPr>
            <p:spPr>
              <a:xfrm>
                <a:off x="1356995" y="3259353"/>
                <a:ext cx="10039351" cy="13888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pc="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𝑤𝑒</m:t>
                    </m:r>
                    <m:r>
                      <a:rPr lang="en-US" altLang="zh-CN" b="0" i="1" spc="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 </m:t>
                    </m:r>
                    <m:r>
                      <a:rPr lang="en-US" altLang="zh-CN" b="0" i="1" spc="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𝑘𝑛𝑜𝑤</m:t>
                    </m:r>
                    <m:r>
                      <a:rPr lang="en-US" altLang="zh-CN" b="0" i="1" spc="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 </m:t>
                    </m:r>
                    <m:sSub>
                      <m:sSubPr>
                        <m:ctrlPr>
                          <a:rPr lang="en-US" altLang="zh-CN" b="0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b="0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𝑛</m:t>
                        </m:r>
                      </m:e>
                      <m:sub>
                        <m:r>
                          <a:rPr lang="en-US" altLang="zh-CN" b="0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0</m:t>
                        </m:r>
                      </m:sub>
                    </m:sSub>
                    <m:r>
                      <a:rPr lang="en-US" altLang="zh-CN" b="0" i="1" spc="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=10000</m:t>
                    </m:r>
                  </m:oMath>
                </a14:m>
                <a:r>
                  <a:rPr lang="en-US" altLang="zh-CN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, and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b="0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𝑛</m:t>
                        </m:r>
                      </m:e>
                      <m:sub>
                        <m:r>
                          <a:rPr lang="en-US" altLang="zh-CN" b="0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1</m:t>
                        </m:r>
                      </m:sub>
                    </m:sSub>
                    <m:r>
                      <a:rPr lang="en-US" altLang="zh-CN" b="0" i="1" spc="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=100000</m:t>
                    </m:r>
                  </m:oMath>
                </a14:m>
                <a:r>
                  <a:rPr lang="en-US" altLang="zh-CN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b="0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𝑛</m:t>
                        </m:r>
                      </m:e>
                      <m:sub>
                        <m:r>
                          <a:rPr lang="en-US" altLang="zh-CN" b="0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2</m:t>
                        </m:r>
                      </m:sub>
                    </m:sSub>
                    <m:r>
                      <a:rPr lang="en-US" altLang="zh-CN" b="0" i="1" spc="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=200000</m:t>
                    </m:r>
                  </m:oMath>
                </a14:m>
                <a:r>
                  <a:rPr lang="en-US" altLang="zh-CN" i="1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+mn-ea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pc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b="0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𝑘</m:t>
                        </m:r>
                      </m:e>
                      <m:sub>
                        <m:r>
                          <a:rPr lang="en-US" altLang="zh-CN" b="0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1</m:t>
                        </m:r>
                      </m:sub>
                    </m:sSub>
                    <m:r>
                      <a:rPr lang="en-US" altLang="zh-CN" b="0" i="1" spc="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=10</m:t>
                    </m:r>
                  </m:oMath>
                </a14:m>
                <a:r>
                  <a:rPr lang="en-US" altLang="zh-CN" b="0" i="1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pc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sSubPr>
                      <m:e>
                        <m:r>
                          <a:rPr lang="en-US" altLang="zh-CN" b="0" i="1" spc="1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𝑘</m:t>
                        </m:r>
                      </m:e>
                      <m:sub>
                        <m:r>
                          <a:rPr lang="en-US" altLang="zh-CN" i="1" spc="1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2</m:t>
                        </m:r>
                      </m:sub>
                    </m:sSub>
                    <m:r>
                      <a:rPr lang="en-US" altLang="zh-CN" b="0" i="1" spc="1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=20</m:t>
                    </m:r>
                  </m:oMath>
                </a14:m>
                <a:endParaRPr lang="en-US" altLang="zh-CN" b="0" i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+mn-ea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pc="1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pc="10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b="0" i="1" spc="10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ea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pc="10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ea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pc="1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altLang="zh-CN" b="0" i="1" spc="10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b="0" i="1" spc="10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ea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pc="10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ea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pc="10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b="0" i="1" spc="10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ea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pc="10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ea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pc="1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altLang="zh-CN" b="0" i="1" spc="10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b="0" i="1" spc="10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ea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pc="10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e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pc="1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</a:rPr>
                        <m:t>=</m:t>
                      </m:r>
                      <m:r>
                        <a:rPr lang="en-US" altLang="zh-CN" b="0" i="0" spc="1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altLang="zh-CN" b="0" i="0" spc="1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</a:rPr>
                        <m:t>and</m:t>
                      </m:r>
                      <m:r>
                        <a:rPr lang="en-US" altLang="zh-CN" b="0" i="0" spc="1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</a:rPr>
                        <m:t> </m:t>
                      </m:r>
                      <m:f>
                        <m:fPr>
                          <m:ctrlPr>
                            <a:rPr lang="en-US" altLang="zh-CN" b="0" i="1" spc="1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×[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)]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×[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)]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pc="1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</a:rPr>
                        <m:t>=2.120</m:t>
                      </m:r>
                    </m:oMath>
                  </m:oMathPara>
                </a14:m>
                <a:endParaRPr lang="en-US" altLang="zh-CN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</mc:Choice>
        <mc:Fallback xmlns="">
          <p:sp>
            <p:nvSpPr>
              <p:cNvPr id="8" name="菠萝大侠：矩形 2">
                <a:extLst>
                  <a:ext uri="{FF2B5EF4-FFF2-40B4-BE49-F238E27FC236}">
                    <a16:creationId xmlns:a16="http://schemas.microsoft.com/office/drawing/2014/main" id="{BF8E7553-2399-FA8C-DE17-72E072CE50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995" y="3259353"/>
                <a:ext cx="10039351" cy="13888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3">
                <a:extLst>
                  <a:ext uri="{FF2B5EF4-FFF2-40B4-BE49-F238E27FC236}">
                    <a16:creationId xmlns:a16="http://schemas.microsoft.com/office/drawing/2014/main" id="{78F7D315-6624-62EA-E1C9-A3AFB975D3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6044261"/>
                  </p:ext>
                </p:extLst>
              </p:nvPr>
            </p:nvGraphicFramePr>
            <p:xfrm>
              <a:off x="3038581" y="2284356"/>
              <a:ext cx="6676177" cy="12114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21433">
                      <a:extLst>
                        <a:ext uri="{9D8B030D-6E8A-4147-A177-3AD203B41FA5}">
                          <a16:colId xmlns:a16="http://schemas.microsoft.com/office/drawing/2014/main" val="2149932746"/>
                        </a:ext>
                      </a:extLst>
                    </a:gridCol>
                    <a:gridCol w="1124426">
                      <a:extLst>
                        <a:ext uri="{9D8B030D-6E8A-4147-A177-3AD203B41FA5}">
                          <a16:colId xmlns:a16="http://schemas.microsoft.com/office/drawing/2014/main" val="1244611291"/>
                        </a:ext>
                      </a:extLst>
                    </a:gridCol>
                    <a:gridCol w="1214897">
                      <a:extLst>
                        <a:ext uri="{9D8B030D-6E8A-4147-A177-3AD203B41FA5}">
                          <a16:colId xmlns:a16="http://schemas.microsoft.com/office/drawing/2014/main" val="1394550451"/>
                        </a:ext>
                      </a:extLst>
                    </a:gridCol>
                    <a:gridCol w="1201973">
                      <a:extLst>
                        <a:ext uri="{9D8B030D-6E8A-4147-A177-3AD203B41FA5}">
                          <a16:colId xmlns:a16="http://schemas.microsoft.com/office/drawing/2014/main" val="2470921856"/>
                        </a:ext>
                      </a:extLst>
                    </a:gridCol>
                    <a:gridCol w="1213448">
                      <a:extLst>
                        <a:ext uri="{9D8B030D-6E8A-4147-A177-3AD203B41FA5}">
                          <a16:colId xmlns:a16="http://schemas.microsoft.com/office/drawing/2014/main" val="1437089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k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10-20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10-30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10-40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10-50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78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800" b="0" i="1" spc="1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+mn-ea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zh-CN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8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800" i="1">
                                            <a:latin typeface="Cambria Math" panose="02040503050406030204" pitchFamily="18" charset="0"/>
                                          </a:rPr>
                                          <m:t>×[</m:t>
                                        </m:r>
                                        <m:r>
                                          <a:rPr lang="en-US" altLang="zh-CN" sz="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sz="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altLang="zh-CN" sz="800" i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  <m:r>
                                      <a:rPr lang="en-US" altLang="zh-CN" sz="800" b="0" i="1" smtClean="0">
                                        <a:latin typeface="Cambria Math" panose="02040503050406030204" pitchFamily="18" charset="0"/>
                                      </a:rPr>
                                      <m:t>⁡</m:t>
                                    </m:r>
                                    <m:d>
                                      <m:dPr>
                                        <m:ctrlPr>
                                          <a:rPr lang="zh-CN" altLang="zh-CN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8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sz="8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sz="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  <m:r>
                                      <a:rPr lang="en-US" altLang="zh-CN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zh-CN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sz="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zh-CN" sz="800" i="1">
                                        <a:latin typeface="Cambria Math" panose="02040503050406030204" pitchFamily="18" charset="0"/>
                                      </a:rPr>
                                      <m:t>)]</m:t>
                                    </m:r>
                                    <m:r>
                                      <a:rPr lang="en-US" altLang="zh-CN" sz="8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zh-CN" altLang="zh-CN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sz="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  <m:r>
                                      <a:rPr lang="en-US" altLang="zh-CN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zh-CN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sz="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zh-CN" sz="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zh-CN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800" i="1">
                                            <a:latin typeface="Cambria Math" panose="02040503050406030204" pitchFamily="18" charset="0"/>
                                          </a:rPr>
                                          <m:t>×[</m:t>
                                        </m:r>
                                        <m:r>
                                          <a:rPr lang="en-US" altLang="zh-CN" sz="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sz="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zh-CN" sz="800" i="1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  <m:d>
                                      <m:dPr>
                                        <m:ctrlPr>
                                          <a:rPr lang="zh-CN" altLang="zh-CN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sz="8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sz="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  <m:r>
                                      <a:rPr lang="en-US" altLang="zh-CN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zh-CN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sz="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zh-CN" sz="800" i="1">
                                        <a:latin typeface="Cambria Math" panose="02040503050406030204" pitchFamily="18" charset="0"/>
                                      </a:rPr>
                                      <m:t>)]</m:t>
                                    </m:r>
                                    <m:sSub>
                                      <m:sSubPr>
                                        <m:ctrlPr>
                                          <a:rPr lang="zh-CN" altLang="zh-CN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800" b="0" i="1" smtClean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zh-CN" sz="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sz="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altLang="zh-CN" sz="8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  <m:r>
                                      <a:rPr lang="en-US" altLang="zh-CN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zh-CN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sz="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zh-CN" sz="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2.12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3.29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4.482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5.70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461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200" i="1" spc="1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+mn-ea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200" b="0" i="1" spc="1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0" i="1" spc="1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+mn-ea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0" i="1" spc="1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+mn-ea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1200" b="0" i="1" spc="1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+mn-ea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n-US" altLang="zh-CN" sz="1200" b="0" i="1" spc="1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0" i="1" spc="1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+mn-ea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0" i="1" spc="1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+mn-ea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200" b="0" i="1" spc="1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0" i="1" spc="1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+mn-ea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0" i="1" spc="1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+mn-ea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200" b="0" i="1" spc="1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+mn-ea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n-US" altLang="zh-CN" sz="1200" b="0" i="1" spc="1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0" i="1" spc="1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+mn-ea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0" i="1" spc="1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+mn-ea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33051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3">
                <a:extLst>
                  <a:ext uri="{FF2B5EF4-FFF2-40B4-BE49-F238E27FC236}">
                    <a16:creationId xmlns:a16="http://schemas.microsoft.com/office/drawing/2014/main" id="{78F7D315-6624-62EA-E1C9-A3AFB975D3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6044261"/>
                  </p:ext>
                </p:extLst>
              </p:nvPr>
            </p:nvGraphicFramePr>
            <p:xfrm>
              <a:off x="3038581" y="2284356"/>
              <a:ext cx="6676177" cy="12114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21433">
                      <a:extLst>
                        <a:ext uri="{9D8B030D-6E8A-4147-A177-3AD203B41FA5}">
                          <a16:colId xmlns:a16="http://schemas.microsoft.com/office/drawing/2014/main" val="2149932746"/>
                        </a:ext>
                      </a:extLst>
                    </a:gridCol>
                    <a:gridCol w="1124426">
                      <a:extLst>
                        <a:ext uri="{9D8B030D-6E8A-4147-A177-3AD203B41FA5}">
                          <a16:colId xmlns:a16="http://schemas.microsoft.com/office/drawing/2014/main" val="1244611291"/>
                        </a:ext>
                      </a:extLst>
                    </a:gridCol>
                    <a:gridCol w="1214897">
                      <a:extLst>
                        <a:ext uri="{9D8B030D-6E8A-4147-A177-3AD203B41FA5}">
                          <a16:colId xmlns:a16="http://schemas.microsoft.com/office/drawing/2014/main" val="1394550451"/>
                        </a:ext>
                      </a:extLst>
                    </a:gridCol>
                    <a:gridCol w="1201973">
                      <a:extLst>
                        <a:ext uri="{9D8B030D-6E8A-4147-A177-3AD203B41FA5}">
                          <a16:colId xmlns:a16="http://schemas.microsoft.com/office/drawing/2014/main" val="2470921856"/>
                        </a:ext>
                      </a:extLst>
                    </a:gridCol>
                    <a:gridCol w="1213448">
                      <a:extLst>
                        <a:ext uri="{9D8B030D-6E8A-4147-A177-3AD203B41FA5}">
                          <a16:colId xmlns:a16="http://schemas.microsoft.com/office/drawing/2014/main" val="1437089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k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10-20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10-30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10-40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10-50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78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662" t="-110345" r="-250331" b="-1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2.12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3.29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4.482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5.70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9461819"/>
                      </a:ext>
                    </a:extLst>
                  </a:tr>
                  <a:tr h="46977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662" t="-160526" r="-250331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330517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" name="表格 13">
            <a:extLst>
              <a:ext uri="{FF2B5EF4-FFF2-40B4-BE49-F238E27FC236}">
                <a16:creationId xmlns:a16="http://schemas.microsoft.com/office/drawing/2014/main" id="{A026D0D3-EAC2-169A-CC04-B5C2D0406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853942"/>
              </p:ext>
            </p:extLst>
          </p:nvPr>
        </p:nvGraphicFramePr>
        <p:xfrm>
          <a:off x="3038581" y="3953774"/>
          <a:ext cx="66761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1433">
                  <a:extLst>
                    <a:ext uri="{9D8B030D-6E8A-4147-A177-3AD203B41FA5}">
                      <a16:colId xmlns:a16="http://schemas.microsoft.com/office/drawing/2014/main" val="2149932746"/>
                    </a:ext>
                  </a:extLst>
                </a:gridCol>
                <a:gridCol w="1124426">
                  <a:extLst>
                    <a:ext uri="{9D8B030D-6E8A-4147-A177-3AD203B41FA5}">
                      <a16:colId xmlns:a16="http://schemas.microsoft.com/office/drawing/2014/main" val="1244611291"/>
                    </a:ext>
                  </a:extLst>
                </a:gridCol>
                <a:gridCol w="1214897">
                  <a:extLst>
                    <a:ext uri="{9D8B030D-6E8A-4147-A177-3AD203B41FA5}">
                      <a16:colId xmlns:a16="http://schemas.microsoft.com/office/drawing/2014/main" val="1394550451"/>
                    </a:ext>
                  </a:extLst>
                </a:gridCol>
                <a:gridCol w="1201973">
                  <a:extLst>
                    <a:ext uri="{9D8B030D-6E8A-4147-A177-3AD203B41FA5}">
                      <a16:colId xmlns:a16="http://schemas.microsoft.com/office/drawing/2014/main" val="2470921856"/>
                    </a:ext>
                  </a:extLst>
                </a:gridCol>
                <a:gridCol w="1213448">
                  <a:extLst>
                    <a:ext uri="{9D8B030D-6E8A-4147-A177-3AD203B41FA5}">
                      <a16:colId xmlns:a16="http://schemas.microsoft.com/office/drawing/2014/main" val="143708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10-20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10-30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10-40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10-50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84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斜率</a:t>
                      </a:r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46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斜率</a:t>
                      </a:r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305175"/>
                  </a:ext>
                </a:extLst>
              </a:tr>
            </a:tbl>
          </a:graphicData>
        </a:graphic>
      </p:graphicFrame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AF5D9D93-8B9D-4DC2-90DF-6BF566D186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164851"/>
              </p:ext>
            </p:extLst>
          </p:nvPr>
        </p:nvGraphicFramePr>
        <p:xfrm>
          <a:off x="3289056" y="2011390"/>
          <a:ext cx="5720080" cy="3308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5579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Graphic spid="23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快速排序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Quick Sort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菠萝大侠：组合 16"/>
          <p:cNvGrpSpPr/>
          <p:nvPr/>
        </p:nvGrpSpPr>
        <p:grpSpPr>
          <a:xfrm>
            <a:off x="5764137" y="1724689"/>
            <a:ext cx="3039110" cy="891302"/>
            <a:chOff x="5846230" y="1414282"/>
            <a:chExt cx="3039110" cy="891302"/>
          </a:xfrm>
        </p:grpSpPr>
        <p:sp>
          <p:nvSpPr>
            <p:cNvPr id="4" name="Rectangle 2"/>
            <p:cNvSpPr/>
            <p:nvPr/>
          </p:nvSpPr>
          <p:spPr>
            <a:xfrm>
              <a:off x="5846230" y="1414282"/>
              <a:ext cx="3022407" cy="5655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zh-CN" altLang="zh-CN" sz="2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10" name="Rectangle 3"/>
            <p:cNvSpPr/>
            <p:nvPr/>
          </p:nvSpPr>
          <p:spPr>
            <a:xfrm>
              <a:off x="5880520" y="1936252"/>
              <a:ext cx="30048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213497"/>
                  </a:solidFill>
                  <a:latin typeface="+mn-ea"/>
                </a:rPr>
                <a:t>算法步骤简介</a:t>
              </a:r>
              <a:endParaRPr lang="en-US" dirty="0">
                <a:solidFill>
                  <a:srgbClr val="213497"/>
                </a:solidFill>
                <a:latin typeface="+mn-ea"/>
              </a:endParaRPr>
            </a:p>
          </p:txBody>
        </p:sp>
      </p:grpSp>
      <p:sp>
        <p:nvSpPr>
          <p:cNvPr id="39" name="菠萝大侠：文字 1"/>
          <p:cNvSpPr/>
          <p:nvPr/>
        </p:nvSpPr>
        <p:spPr>
          <a:xfrm>
            <a:off x="5822136" y="2718273"/>
            <a:ext cx="46344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+mj-ea"/>
                <a:ea typeface="+mj-ea"/>
              </a:rPr>
              <a:t>       快速排序（</a:t>
            </a:r>
            <a:r>
              <a:rPr lang="en-US" altLang="zh-CN" sz="1200" b="1" dirty="0">
                <a:latin typeface="+mj-ea"/>
                <a:ea typeface="+mj-ea"/>
              </a:rPr>
              <a:t>Quick Sort</a:t>
            </a:r>
            <a:r>
              <a:rPr lang="zh-CN" altLang="en-US" sz="1200" b="1" dirty="0">
                <a:latin typeface="+mj-ea"/>
                <a:ea typeface="+mj-ea"/>
              </a:rPr>
              <a:t>）</a:t>
            </a:r>
            <a:r>
              <a:rPr lang="zh-CN" altLang="en-US" sz="1200" dirty="0">
                <a:latin typeface="+mj-ea"/>
                <a:ea typeface="+mj-ea"/>
              </a:rPr>
              <a:t>通过一趟排序将待排记录分隔成独立的两部分，其中一部分记录的关键字均比另一部分的关键字小，则可分别对这两部分记录继续进行排序，以达到整个序列有序。</a:t>
            </a:r>
            <a:endParaRPr lang="en-US" altLang="zh-CN" sz="1200" dirty="0">
              <a:latin typeface="+mj-ea"/>
              <a:ea typeface="+mj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47B2624-0AE8-AC63-AB1A-0EB919F9E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21705" y="3816561"/>
            <a:ext cx="5138154" cy="15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9CE2E60-9173-9098-371B-CD367CB85D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1441" y="2871621"/>
            <a:ext cx="3329229" cy="253249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767845-F23F-A4E6-BA48-F55146D8EECF}"/>
              </a:ext>
            </a:extLst>
          </p:cNvPr>
          <p:cNvSpPr txBox="1"/>
          <p:nvPr/>
        </p:nvSpPr>
        <p:spPr>
          <a:xfrm>
            <a:off x="1588680" y="2277573"/>
            <a:ext cx="2772208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伪代码</a:t>
            </a:r>
            <a:r>
              <a:rPr lang="en-US" altLang="zh-CN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 </a:t>
            </a:r>
            <a:r>
              <a:rPr lang="en" altLang="zh-CN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Pseudo</a:t>
            </a:r>
            <a:r>
              <a:rPr lang="en-US" altLang="zh-CN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-</a:t>
            </a:r>
            <a:r>
              <a:rPr lang="en" altLang="zh-CN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Code</a:t>
            </a:r>
            <a:endParaRPr lang="zh-CN" altLang="zh-CN" sz="1800" dirty="0">
              <a:solidFill>
                <a:srgbClr val="213497"/>
              </a:solidFill>
              <a:latin typeface="汉仪中宋S" panose="00020600040101010101" charset="-122"/>
              <a:ea typeface="汉仪中宋S" panose="00020600040101010101" charset="-122"/>
              <a:sym typeface="Arial" panose="020B0604020202020204" pitchFamily="34" charset="0"/>
            </a:endParaRPr>
          </a:p>
        </p:txBody>
      </p: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04468375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ldLvl="0" animBg="1"/>
      <p:bldP spid="39" grpId="0"/>
      <p:bldP spid="39" grpId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算法分析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Algorithm Analyze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2"/>
          <p:cNvSpPr/>
          <p:nvPr/>
        </p:nvSpPr>
        <p:spPr>
          <a:xfrm>
            <a:off x="1608455" y="1982801"/>
            <a:ext cx="410654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时间复杂度 </a:t>
            </a:r>
            <a:r>
              <a:rPr lang="en-US" altLang="zh-CN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Time Complexity</a:t>
            </a:r>
            <a:endParaRPr lang="zh-CN" altLang="zh-CN" dirty="0">
              <a:solidFill>
                <a:srgbClr val="213497"/>
              </a:solidFill>
              <a:latin typeface="汉仪中宋S" panose="00020600040101010101" charset="-122"/>
              <a:ea typeface="汉仪中宋S" panose="00020600040101010101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菠萝大侠：文字 1"/>
              <p:cNvSpPr/>
              <p:nvPr/>
            </p:nvSpPr>
            <p:spPr>
              <a:xfrm>
                <a:off x="1608455" y="2351752"/>
                <a:ext cx="8549343" cy="10205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      最好情况下每次</a:t>
                </a:r>
                <a:r>
                  <a:rPr lang="en-US" altLang="zh-CN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key</a:t>
                </a:r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都能将序列分成长度近似的两部分（中位数），所以时间复杂度为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i="1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O</m:t>
                    </m:r>
                    <m:d>
                      <m:dPr>
                        <m:ctrlPr>
                          <a:rPr lang="en-US" altLang="zh-CN" sz="1200" b="0" i="1" spc="1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1200" b="0" i="1" spc="1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ea"/>
                          </a:rPr>
                          <m:t>𝑛𝑙𝑜𝑔</m:t>
                        </m:r>
                        <m:d>
                          <m:dPr>
                            <m:ctrlPr>
                              <a:rPr lang="en-US" altLang="zh-CN" sz="1200" b="0" i="1" spc="100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n-US" altLang="zh-CN" sz="1200" b="0" i="1" spc="100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ea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。而最糟糕情况下每次选择的</a:t>
                </a:r>
                <a:r>
                  <a:rPr lang="en-US" altLang="zh-CN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key</a:t>
                </a:r>
                <a:r>
                  <a:rPr lang="zh-CN" altLang="en-US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都是最大或者最小值（以</a:t>
                </a:r>
                <a:r>
                  <a:rPr lang="en-US" altLang="zh-CN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key</a:t>
                </a:r>
                <a:r>
                  <a:rPr lang="zh-CN" altLang="en-US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选择第一位为例，已有序），时间复杂度为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i="1" spc="150" dirty="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CN" sz="1200" b="0" i="1" spc="150" dirty="0" smtClean="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200" b="0" i="1" spc="150" dirty="0" smtClean="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spc="150" dirty="0" smtClean="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200" b="0" i="1" spc="150" dirty="0" smtClean="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200" b="0" i="1" spc="150" dirty="0" smtClean="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。在期望情况下，每次</a:t>
                </a:r>
                <a:r>
                  <a:rPr lang="en-US" altLang="zh-CN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key</a:t>
                </a:r>
                <a:r>
                  <a:rPr lang="zh-CN" altLang="en-US" sz="1200" spc="150" dirty="0">
                    <a:solidFill>
                      <a:srgbClr val="3C3E43"/>
                    </a:solidFill>
                    <a:latin typeface="+中文正文" charset="0"/>
                  </a:rPr>
                  <a:t>的选择情况都是等概率随机的，所以与最好情况类似，平均时间复杂度为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i="1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O</m:t>
                    </m:r>
                    <m:d>
                      <m:dPr>
                        <m:ctrlPr>
                          <a:rPr lang="en-US" altLang="zh-CN" sz="1200" i="1" spc="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1200" i="1" spc="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ea"/>
                          </a:rPr>
                          <m:t>𝑛𝑙𝑜𝑔</m:t>
                        </m:r>
                        <m:d>
                          <m:dPr>
                            <m:ctrlPr>
                              <a:rPr lang="en-US" altLang="zh-CN" sz="1200" i="1" spc="100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n-US" altLang="zh-CN" sz="1200" i="1" spc="100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ea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39" name="菠萝大侠：文字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455" y="2351752"/>
                <a:ext cx="8549343" cy="1020536"/>
              </a:xfrm>
              <a:prstGeom prst="rect">
                <a:avLst/>
              </a:prstGeom>
              <a:blipFill>
                <a:blip r:embed="rId10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菠萝大侠：文字 1">
                <a:extLst>
                  <a:ext uri="{FF2B5EF4-FFF2-40B4-BE49-F238E27FC236}">
                    <a16:creationId xmlns:a16="http://schemas.microsoft.com/office/drawing/2014/main" id="{356763A0-9874-7D94-AA7D-A634E0C635AA}"/>
                  </a:ext>
                </a:extLst>
              </p:cNvPr>
              <p:cNvSpPr/>
              <p:nvPr/>
            </p:nvSpPr>
            <p:spPr>
              <a:xfrm>
                <a:off x="1607351" y="3976580"/>
                <a:ext cx="8549343" cy="353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zh-CN" altLang="en-US" sz="1200" spc="150" dirty="0">
                    <a:solidFill>
                      <a:srgbClr val="3C3E43"/>
                    </a:solidFill>
                    <a:latin typeface="+中文正文" charset="0"/>
                  </a:rPr>
                  <a:t>      单次递归的空间复杂度为</a:t>
                </a:r>
                <a14:m>
                  <m:oMath xmlns:m="http://schemas.openxmlformats.org/officeDocument/2006/math">
                    <m:r>
                      <a:rPr lang="en-US" altLang="zh-CN" sz="1200" b="0" i="1" spc="150" smtClean="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200" b="0" i="1" spc="150" smtClean="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zh-CN" altLang="en-US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，递归深度为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i="1" spc="150" dirty="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1200" b="0" i="1" spc="150" dirty="0" smtClean="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200" b="0" i="1" spc="150" dirty="0" smtClean="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200" b="0" i="1" spc="150" dirty="0" smtClean="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，所以总的空间复杂度为</a:t>
                </a:r>
                <a14:m>
                  <m:oMath xmlns:m="http://schemas.openxmlformats.org/officeDocument/2006/math">
                    <m:r>
                      <a:rPr lang="en-US" altLang="zh-CN" sz="1200" i="1" spc="15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200" b="0" i="1" spc="150" smtClean="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200" b="0" i="1" spc="150" smtClean="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𝑛𝑙𝑜𝑔</m:t>
                    </m:r>
                    <m:r>
                      <a:rPr lang="en-US" altLang="zh-CN" sz="1200" b="0" i="1" spc="150" smtClean="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200" b="0" i="1" spc="150" smtClean="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200" b="0" i="1" spc="150" smtClean="0">
                        <a:solidFill>
                          <a:srgbClr val="3C3E43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sz="1200" spc="150" noProof="0" dirty="0">
                  <a:ln>
                    <a:noFill/>
                  </a:ln>
                  <a:solidFill>
                    <a:srgbClr val="3C3E43"/>
                  </a:solidFill>
                  <a:effectLst/>
                  <a:uLnTx/>
                  <a:uFillTx/>
                  <a:latin typeface="+中文正文" charset="0"/>
                </a:endParaRPr>
              </a:p>
            </p:txBody>
          </p:sp>
        </mc:Choice>
        <mc:Fallback>
          <p:sp>
            <p:nvSpPr>
              <p:cNvPr id="7" name="菠萝大侠：文字 1">
                <a:extLst>
                  <a:ext uri="{FF2B5EF4-FFF2-40B4-BE49-F238E27FC236}">
                    <a16:creationId xmlns:a16="http://schemas.microsoft.com/office/drawing/2014/main" id="{356763A0-9874-7D94-AA7D-A634E0C63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351" y="3976580"/>
                <a:ext cx="8549343" cy="353687"/>
              </a:xfrm>
              <a:prstGeom prst="rect">
                <a:avLst/>
              </a:prstGeom>
              <a:blipFill>
                <a:blip r:embed="rId11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E358802B-7583-7945-BD0D-F7A7C04AA9A9}"/>
              </a:ext>
            </a:extLst>
          </p:cNvPr>
          <p:cNvSpPr/>
          <p:nvPr/>
        </p:nvSpPr>
        <p:spPr>
          <a:xfrm>
            <a:off x="1608455" y="3493555"/>
            <a:ext cx="445325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空间复杂度</a:t>
            </a:r>
            <a:r>
              <a:rPr lang="en-US" altLang="zh-CN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 Space Complexity</a:t>
            </a:r>
            <a:endParaRPr lang="zh-CN" altLang="zh-CN" dirty="0">
              <a:solidFill>
                <a:srgbClr val="213497"/>
              </a:solidFill>
              <a:latin typeface="汉仪中宋S" panose="00020600040101010101" charset="-122"/>
              <a:ea typeface="汉仪中宋S" panose="00020600040101010101" charset="-122"/>
            </a:endParaRPr>
          </a:p>
        </p:txBody>
      </p:sp>
      <p:sp>
        <p:nvSpPr>
          <p:cNvPr id="12" name="菠萝大侠：文字 1">
            <a:extLst>
              <a:ext uri="{FF2B5EF4-FFF2-40B4-BE49-F238E27FC236}">
                <a16:creationId xmlns:a16="http://schemas.microsoft.com/office/drawing/2014/main" id="{796CC044-1828-4C31-61E8-780DF05CF202}"/>
              </a:ext>
            </a:extLst>
          </p:cNvPr>
          <p:cNvSpPr/>
          <p:nvPr/>
        </p:nvSpPr>
        <p:spPr>
          <a:xfrm>
            <a:off x="1627671" y="5083918"/>
            <a:ext cx="7597794" cy="353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1200" spc="150" dirty="0">
                <a:solidFill>
                  <a:srgbClr val="3C3E43"/>
                </a:solidFill>
                <a:latin typeface="+中文正文" charset="0"/>
              </a:rPr>
              <a:t>      不稳定。</a:t>
            </a:r>
            <a:endParaRPr lang="zh-CN" altLang="en-US" sz="1200" spc="150" noProof="0" dirty="0">
              <a:ln>
                <a:noFill/>
              </a:ln>
              <a:solidFill>
                <a:srgbClr val="3C3E43"/>
              </a:solidFill>
              <a:effectLst/>
              <a:uLnTx/>
              <a:uFillTx/>
              <a:latin typeface="+中文正文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C736A70-53A3-761D-723F-87BBB0AA5AFA}"/>
              </a:ext>
            </a:extLst>
          </p:cNvPr>
          <p:cNvSpPr/>
          <p:nvPr/>
        </p:nvSpPr>
        <p:spPr>
          <a:xfrm>
            <a:off x="1607351" y="4636143"/>
            <a:ext cx="445325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算法稳定性</a:t>
            </a:r>
            <a:r>
              <a:rPr lang="en-US" altLang="zh-CN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 Stability</a:t>
            </a:r>
            <a:endParaRPr lang="zh-CN" altLang="zh-CN" dirty="0">
              <a:solidFill>
                <a:srgbClr val="213497"/>
              </a:solidFill>
              <a:latin typeface="汉仪中宋S" panose="00020600040101010101" charset="-122"/>
              <a:ea typeface="汉仪中宋S" panose="0002060004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8684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算法优化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Algorithm Optimization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菠萝大侠：文字 1"/>
          <p:cNvSpPr/>
          <p:nvPr/>
        </p:nvSpPr>
        <p:spPr>
          <a:xfrm>
            <a:off x="1787187" y="2242859"/>
            <a:ext cx="8549343" cy="314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pc="150" dirty="0">
                <a:solidFill>
                  <a:srgbClr val="3C3E43"/>
                </a:solidFill>
                <a:latin typeface="+中文正文" charset="0"/>
              </a:rPr>
              <a:t>      为了避免每次都选择到区间最值，我们可以让</a:t>
            </a:r>
            <a:r>
              <a:rPr lang="en-US" altLang="zh-CN" spc="150" dirty="0">
                <a:solidFill>
                  <a:srgbClr val="3C3E43"/>
                </a:solidFill>
                <a:latin typeface="+中文正文" charset="0"/>
              </a:rPr>
              <a:t>key</a:t>
            </a:r>
            <a:r>
              <a:rPr lang="zh-CN" altLang="en-US" spc="150" dirty="0">
                <a:solidFill>
                  <a:srgbClr val="3C3E43"/>
                </a:solidFill>
                <a:latin typeface="+中文正文" charset="0"/>
              </a:rPr>
              <a:t>取区间中间值来避免人为构造的有序数列，尽可能减小人为构造数据带来的负面影响，但是对于自然生成的随机数据，其实没什么意义。</a:t>
            </a:r>
            <a:endParaRPr lang="en-US" altLang="zh-CN" spc="150" dirty="0">
              <a:solidFill>
                <a:srgbClr val="3C3E43"/>
              </a:solidFill>
              <a:latin typeface="+中文正文" charset="0"/>
            </a:endParaRPr>
          </a:p>
          <a:p>
            <a:pPr>
              <a:lnSpc>
                <a:spcPct val="160000"/>
              </a:lnSpc>
            </a:pPr>
            <a:endParaRPr lang="en-US" altLang="zh-CN" spc="150" dirty="0">
              <a:solidFill>
                <a:srgbClr val="3C3E43"/>
              </a:solidFill>
              <a:latin typeface="+中文正文" charset="0"/>
            </a:endParaRPr>
          </a:p>
          <a:p>
            <a:pPr>
              <a:lnSpc>
                <a:spcPct val="160000"/>
              </a:lnSpc>
            </a:pPr>
            <a:r>
              <a:rPr lang="zh-CN" altLang="en-US" spc="150" dirty="0">
                <a:solidFill>
                  <a:srgbClr val="3C3E43"/>
                </a:solidFill>
                <a:latin typeface="+中文正文" charset="0"/>
              </a:rPr>
              <a:t>      对某些数值重复率比较高的数据，可以采用三路快排的方式，将与基准值相同的数放在中间一块，能直接缩小下次递归要处理的区间长度。</a:t>
            </a:r>
            <a:endParaRPr lang="en-US" altLang="zh-CN" spc="150" dirty="0">
              <a:solidFill>
                <a:srgbClr val="3C3E43"/>
              </a:solidFill>
              <a:latin typeface="+中文正文" charset="0"/>
            </a:endParaRPr>
          </a:p>
          <a:p>
            <a:pPr>
              <a:lnSpc>
                <a:spcPct val="160000"/>
              </a:lnSpc>
            </a:pPr>
            <a:endParaRPr lang="zh-CN" altLang="en-US" spc="150" dirty="0">
              <a:solidFill>
                <a:srgbClr val="3C3E43"/>
              </a:solidFill>
              <a:latin typeface="+中文正文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592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运行结果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Results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99CCF1-E25A-2448-0A70-FD7FC5DA5D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6710" y="2030516"/>
            <a:ext cx="7178578" cy="3607649"/>
          </a:xfrm>
          <a:prstGeom prst="rect">
            <a:avLst/>
          </a:prstGeom>
        </p:spPr>
      </p:pic>
      <p:graphicFrame>
        <p:nvGraphicFramePr>
          <p:cNvPr id="25" name="图表 24">
            <a:extLst>
              <a:ext uri="{FF2B5EF4-FFF2-40B4-BE49-F238E27FC236}">
                <a16:creationId xmlns:a16="http://schemas.microsoft.com/office/drawing/2014/main" id="{87B1FDD6-F07F-4E1E-9D04-94696BA86F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2608118"/>
              </p:ext>
            </p:extLst>
          </p:nvPr>
        </p:nvGraphicFramePr>
        <p:xfrm>
          <a:off x="3860800" y="2096341"/>
          <a:ext cx="4161436" cy="3618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6" name="图表 25">
            <a:extLst>
              <a:ext uri="{FF2B5EF4-FFF2-40B4-BE49-F238E27FC236}">
                <a16:creationId xmlns:a16="http://schemas.microsoft.com/office/drawing/2014/main" id="{858C2696-B41E-F1D5-8762-CA783BF958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3705756"/>
              </p:ext>
            </p:extLst>
          </p:nvPr>
        </p:nvGraphicFramePr>
        <p:xfrm>
          <a:off x="6130290" y="2046171"/>
          <a:ext cx="4254343" cy="361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63515551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-0.19779 -0.0055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-27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  <p:bldGraphic spid="25" grpId="1">
        <p:bldAsOne/>
      </p:bldGraphic>
      <p:bldGraphic spid="26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运行结果分析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Result Analyze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菠萝大侠：矩形 2">
            <a:extLst>
              <a:ext uri="{FF2B5EF4-FFF2-40B4-BE49-F238E27FC236}">
                <a16:creationId xmlns:a16="http://schemas.microsoft.com/office/drawing/2014/main" id="{0EA7E332-2781-52C6-3230-32BA0849A67A}"/>
              </a:ext>
            </a:extLst>
          </p:cNvPr>
          <p:cNvSpPr/>
          <p:nvPr/>
        </p:nvSpPr>
        <p:spPr>
          <a:xfrm>
            <a:off x="4995999" y="2617522"/>
            <a:ext cx="5061131" cy="2275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  类似冒泡排序的结果，根据实际运行时间和估算运行时间的拟合曲线对比图，我们可以发现两者并不有较好的拟合关系，我们猜测这是由于实际时间复杂度还含有较低阶项的影响导致的。所以我们对时间取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log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来抵消部分影响，然后重新作图，发现结果较为拟合。</a:t>
            </a:r>
            <a:endParaRPr lang="en-US" altLang="zh-CN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  另一方面，上图的图像从肉眼上看近似线性，原因和之前的合并排序类似。</a:t>
            </a:r>
            <a:endParaRPr lang="en-US" altLang="zh-CN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 总体符合预期。</a:t>
            </a:r>
            <a:endParaRPr lang="en-US" altLang="zh-CN" sz="1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088B8E8A-7019-4B6E-9952-E14F73AE54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243240"/>
              </p:ext>
            </p:extLst>
          </p:nvPr>
        </p:nvGraphicFramePr>
        <p:xfrm>
          <a:off x="1932040" y="1474864"/>
          <a:ext cx="2420619" cy="2275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5" name="图表 24">
            <a:extLst>
              <a:ext uri="{FF2B5EF4-FFF2-40B4-BE49-F238E27FC236}">
                <a16:creationId xmlns:a16="http://schemas.microsoft.com/office/drawing/2014/main" id="{2E7EBC9F-A2BA-46B9-9F33-0346E82199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6842826"/>
              </p:ext>
            </p:extLst>
          </p:nvPr>
        </p:nvGraphicFramePr>
        <p:xfrm>
          <a:off x="1862456" y="3787140"/>
          <a:ext cx="2543732" cy="2324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0058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插入排序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Insertion Sort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菠萝大侠：组合 16"/>
          <p:cNvGrpSpPr/>
          <p:nvPr/>
        </p:nvGrpSpPr>
        <p:grpSpPr>
          <a:xfrm>
            <a:off x="5764137" y="1724689"/>
            <a:ext cx="3039110" cy="891302"/>
            <a:chOff x="5846230" y="1414282"/>
            <a:chExt cx="3039110" cy="891302"/>
          </a:xfrm>
        </p:grpSpPr>
        <p:sp>
          <p:nvSpPr>
            <p:cNvPr id="4" name="Rectangle 2"/>
            <p:cNvSpPr/>
            <p:nvPr/>
          </p:nvSpPr>
          <p:spPr>
            <a:xfrm>
              <a:off x="5846230" y="1414282"/>
              <a:ext cx="3022407" cy="5655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zh-CN" altLang="zh-CN" sz="2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10" name="Rectangle 3"/>
            <p:cNvSpPr/>
            <p:nvPr/>
          </p:nvSpPr>
          <p:spPr>
            <a:xfrm>
              <a:off x="5880520" y="1936252"/>
              <a:ext cx="30048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213497"/>
                  </a:solidFill>
                  <a:latin typeface="+mn-ea"/>
                </a:rPr>
                <a:t>算法步骤简介</a:t>
              </a:r>
              <a:endParaRPr lang="en-US" dirty="0">
                <a:solidFill>
                  <a:srgbClr val="213497"/>
                </a:solidFill>
                <a:latin typeface="+mn-ea"/>
              </a:endParaRPr>
            </a:p>
          </p:txBody>
        </p:sp>
      </p:grpSp>
      <p:sp>
        <p:nvSpPr>
          <p:cNvPr id="39" name="菠萝大侠：文字 1"/>
          <p:cNvSpPr/>
          <p:nvPr/>
        </p:nvSpPr>
        <p:spPr>
          <a:xfrm>
            <a:off x="5623362" y="2734511"/>
            <a:ext cx="4934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latin typeface="+mj-ea"/>
                <a:ea typeface="+mj-ea"/>
              </a:rPr>
              <a:t>       插入排序（</a:t>
            </a:r>
            <a:r>
              <a:rPr lang="en" altLang="zh-CN" sz="1200" b="1" dirty="0">
                <a:latin typeface="+mj-ea"/>
                <a:ea typeface="+mj-ea"/>
              </a:rPr>
              <a:t>Insertion sort</a:t>
            </a:r>
            <a:r>
              <a:rPr lang="zh-CN" altLang="en" sz="1200" b="1" dirty="0">
                <a:latin typeface="+mj-ea"/>
                <a:ea typeface="+mj-ea"/>
              </a:rPr>
              <a:t>）</a:t>
            </a:r>
            <a:r>
              <a:rPr lang="zh-CN" altLang="en-US" sz="1200" dirty="0">
                <a:latin typeface="+mj-ea"/>
                <a:ea typeface="+mj-ea"/>
              </a:rPr>
              <a:t>是一种简单直观的排序算法。它的工作原理为将待排列元素划分为「已排序」和「未排序」两部分，每次从「未排序的」元素中选择一个插入到「已排序的」元素中的正确位置。</a:t>
            </a:r>
            <a:endParaRPr lang="en-US" altLang="zh-CN" sz="1200" dirty="0">
              <a:latin typeface="+mj-ea"/>
              <a:ea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CE2E60-9173-9098-371B-CD367CB85D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4680" y="2996183"/>
            <a:ext cx="3793818" cy="19936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767845-F23F-A4E6-BA48-F55146D8EECF}"/>
              </a:ext>
            </a:extLst>
          </p:cNvPr>
          <p:cNvSpPr txBox="1"/>
          <p:nvPr/>
        </p:nvSpPr>
        <p:spPr>
          <a:xfrm>
            <a:off x="1588680" y="2277573"/>
            <a:ext cx="2772208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伪代码</a:t>
            </a:r>
            <a:r>
              <a:rPr lang="en-US" altLang="zh-CN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 </a:t>
            </a:r>
            <a:r>
              <a:rPr lang="en" altLang="zh-CN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Pseudo</a:t>
            </a:r>
            <a:r>
              <a:rPr lang="en-US" altLang="zh-CN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-</a:t>
            </a:r>
            <a:r>
              <a:rPr lang="en" altLang="zh-CN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Code</a:t>
            </a:r>
            <a:endParaRPr lang="zh-CN" altLang="zh-CN" sz="1800" dirty="0">
              <a:solidFill>
                <a:srgbClr val="213497"/>
              </a:solidFill>
              <a:latin typeface="汉仪中宋S" panose="00020600040101010101" charset="-122"/>
              <a:ea typeface="汉仪中宋S" panose="00020600040101010101" charset="-122"/>
              <a:sym typeface="Arial" panose="020B0604020202020204" pitchFamily="34" charset="0"/>
            </a:endParaRPr>
          </a:p>
        </p:txBody>
      </p: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pic>
        <p:nvPicPr>
          <p:cNvPr id="1028" name="Picture 4" descr="动图">
            <a:extLst>
              <a:ext uri="{FF2B5EF4-FFF2-40B4-BE49-F238E27FC236}">
                <a16:creationId xmlns:a16="http://schemas.microsoft.com/office/drawing/2014/main" id="{2139BB9D-C6E3-5268-03C7-317811CFC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53489"/>
            <a:ext cx="4099888" cy="2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1265970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ldLvl="0" animBg="1"/>
      <p:bldP spid="39" grpId="0"/>
      <p:bldP spid="39" grpId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菠萝大侠：图片 5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850" y="711835"/>
            <a:ext cx="908050" cy="908050"/>
          </a:xfrm>
          <a:prstGeom prst="rect">
            <a:avLst/>
          </a:prstGeom>
        </p:spPr>
      </p:pic>
      <p:pic>
        <p:nvPicPr>
          <p:cNvPr id="7" name="菠萝大侠：图片 6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700" y="5457190"/>
            <a:ext cx="877570" cy="969010"/>
          </a:xfrm>
          <a:prstGeom prst="rect">
            <a:avLst/>
          </a:prstGeom>
        </p:spPr>
      </p:pic>
      <p:pic>
        <p:nvPicPr>
          <p:cNvPr id="8" name="菠萝大侠：图片 7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535" y="921385"/>
            <a:ext cx="966470" cy="966470"/>
          </a:xfrm>
          <a:prstGeom prst="rect">
            <a:avLst/>
          </a:prstGeom>
        </p:spPr>
      </p:pic>
      <p:pic>
        <p:nvPicPr>
          <p:cNvPr id="9" name="菠萝大侠：图片 8" descr="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9810" y="5098415"/>
            <a:ext cx="1024890" cy="956945"/>
          </a:xfrm>
          <a:prstGeom prst="rect">
            <a:avLst/>
          </a:prstGeom>
        </p:spPr>
      </p:pic>
      <p:grpSp>
        <p:nvGrpSpPr>
          <p:cNvPr id="34" name="菠萝大侠：组合 33"/>
          <p:cNvGrpSpPr/>
          <p:nvPr/>
        </p:nvGrpSpPr>
        <p:grpSpPr>
          <a:xfrm>
            <a:off x="5456555" y="921385"/>
            <a:ext cx="1450975" cy="5504815"/>
            <a:chOff x="8593" y="1451"/>
            <a:chExt cx="2285" cy="8669"/>
          </a:xfrm>
        </p:grpSpPr>
        <p:pic>
          <p:nvPicPr>
            <p:cNvPr id="12" name="图片 11" descr="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8960000">
              <a:off x="9646" y="7858"/>
              <a:ext cx="1232" cy="2262"/>
            </a:xfrm>
            <a:prstGeom prst="rect">
              <a:avLst/>
            </a:prstGeom>
          </p:spPr>
        </p:pic>
        <p:pic>
          <p:nvPicPr>
            <p:cNvPr id="15" name="图片 14" descr="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93" y="1451"/>
              <a:ext cx="756" cy="3109"/>
            </a:xfrm>
            <a:prstGeom prst="rect">
              <a:avLst/>
            </a:prstGeom>
          </p:spPr>
        </p:pic>
      </p:grp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9909810" y="1887855"/>
            <a:ext cx="1932305" cy="4549775"/>
            <a:chOff x="15606" y="2973"/>
            <a:chExt cx="3043" cy="7165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15606" y="5182"/>
              <a:ext cx="2604" cy="1789"/>
            </a:xfrm>
            <a:prstGeom prst="rect">
              <a:avLst/>
            </a:prstGeom>
          </p:spPr>
        </p:pic>
      </p:grpSp>
      <p:sp>
        <p:nvSpPr>
          <p:cNvPr id="16" name="菠萝大侠：文本框 15"/>
          <p:cNvSpPr txBox="1"/>
          <p:nvPr/>
        </p:nvSpPr>
        <p:spPr>
          <a:xfrm>
            <a:off x="4170045" y="2152069"/>
            <a:ext cx="38519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>
                <a:ln w="19050">
                  <a:solidFill>
                    <a:srgbClr val="213497"/>
                  </a:solidFill>
                </a:ln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PART 01</a:t>
            </a:r>
            <a:r>
              <a:rPr lang="en-US" altLang="zh-CN" sz="5000">
                <a:ln w="19050">
                  <a:solidFill>
                    <a:srgbClr val="213497"/>
                  </a:solidFill>
                </a:ln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</a:p>
        </p:txBody>
      </p:sp>
      <p:sp>
        <p:nvSpPr>
          <p:cNvPr id="24" name="菠萝大侠：文本框 23"/>
          <p:cNvSpPr txBox="1"/>
          <p:nvPr/>
        </p:nvSpPr>
        <p:spPr>
          <a:xfrm>
            <a:off x="1881505" y="3124889"/>
            <a:ext cx="87941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spc="390" dirty="0">
                <a:solidFill>
                  <a:srgbClr val="213497"/>
                </a:solidFill>
                <a:uFillTx/>
                <a:latin typeface="汉仪中宋S" panose="00020600040101010101" charset="-122"/>
                <a:ea typeface="汉仪中宋S" panose="00020600040101010101" charset="-122"/>
              </a:rPr>
              <a:t>前置工作</a:t>
            </a:r>
            <a:endParaRPr lang="zh-CN" altLang="zh-CN" sz="8000" spc="390" dirty="0">
              <a:solidFill>
                <a:srgbClr val="213497"/>
              </a:solidFill>
              <a:uFillTx/>
              <a:latin typeface="汉仪中宋S" panose="00020600040101010101" charset="-122"/>
              <a:ea typeface="汉仪中宋S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算法分析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Algorithm Analyze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2"/>
          <p:cNvSpPr/>
          <p:nvPr/>
        </p:nvSpPr>
        <p:spPr>
          <a:xfrm>
            <a:off x="1608455" y="1982801"/>
            <a:ext cx="410654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时间复杂度 </a:t>
            </a:r>
            <a:r>
              <a:rPr lang="en-US" altLang="zh-CN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Time Complexity</a:t>
            </a:r>
            <a:endParaRPr lang="zh-CN" altLang="zh-CN" dirty="0">
              <a:solidFill>
                <a:srgbClr val="213497"/>
              </a:solidFill>
              <a:latin typeface="汉仪中宋S" panose="00020600040101010101" charset="-122"/>
              <a:ea typeface="汉仪中宋S" panose="00020600040101010101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菠萝大侠：文字 1"/>
              <p:cNvSpPr/>
              <p:nvPr/>
            </p:nvSpPr>
            <p:spPr>
              <a:xfrm>
                <a:off x="1608455" y="2351752"/>
                <a:ext cx="8549343" cy="1081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      在算法几乎有序的时候，时间复杂度可以达到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i="1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O</m:t>
                    </m:r>
                    <m:r>
                      <a:rPr lang="en-US" altLang="zh-CN" sz="1200" b="0" i="1" spc="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(</m:t>
                    </m:r>
                    <m:r>
                      <a:rPr lang="en-US" altLang="zh-CN" sz="1200" b="0" i="1" spc="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𝑛</m:t>
                    </m:r>
                    <m:r>
                      <a:rPr lang="en-US" altLang="zh-CN" sz="1200" b="0" i="1" spc="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，此时为最好的情况。当算法近乎逆序的时候，需要进行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20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b="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200" b="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×(</m:t>
                        </m:r>
                        <m:r>
                          <a:rPr lang="en-US" altLang="zh-CN" sz="1200" b="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200" b="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altLang="zh-CN" sz="1200" b="0" i="1" spc="150" noProof="0" smtClean="0">
                            <a:ln>
                              <a:noFill/>
                            </a:ln>
                            <a:solidFill>
                              <a:srgbClr val="3C3E4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次比较，时间复杂度为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i="1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O</m:t>
                    </m:r>
                    <m:d>
                      <m:dPr>
                        <m:ctrlPr>
                          <a:rPr lang="en-US" altLang="zh-CN" sz="1200" i="1" spc="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ea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200" b="0" i="1" spc="100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1200" i="1" spc="100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ea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200" b="0" i="1" spc="100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ea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。即使是平均复杂度，第</a:t>
                </a:r>
                <a:r>
                  <a:rPr lang="en-US" altLang="zh-CN" sz="1200" spc="150" noProof="0" dirty="0" err="1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i</a:t>
                </a:r>
                <a:r>
                  <a:rPr lang="zh-CN" altLang="en-US" sz="1200" spc="150" dirty="0">
                    <a:solidFill>
                      <a:srgbClr val="3C3E43"/>
                    </a:solidFill>
                    <a:latin typeface="+中文正文" charset="0"/>
                  </a:rPr>
                  <a:t>位数字进行排序时期望需要经过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200" i="1" spc="15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200" i="1" spc="150" smtClean="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1200" i="1" spc="150" smtClean="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sz="1200" i="1" spc="150">
                            <a:solidFill>
                              <a:srgbClr val="3C3E4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次比较，时间复杂度也是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i="1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O</m:t>
                    </m:r>
                    <m:d>
                      <m:dPr>
                        <m:ctrlPr>
                          <a:rPr lang="en-US" altLang="zh-CN" sz="1200" i="1" spc="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ea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200" i="1" spc="100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1200" i="1" spc="100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ea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200" i="1" spc="100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ea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1200" spc="150" noProof="0" dirty="0">
                    <a:ln>
                      <a:noFill/>
                    </a:ln>
                    <a:solidFill>
                      <a:srgbClr val="3C3E43"/>
                    </a:solidFill>
                    <a:effectLst/>
                    <a:uLnTx/>
                    <a:uFillTx/>
                    <a:latin typeface="+中文正文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39" name="菠萝大侠：文字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455" y="2351752"/>
                <a:ext cx="8549343" cy="1081065"/>
              </a:xfrm>
              <a:prstGeom prst="rect">
                <a:avLst/>
              </a:prstGeom>
              <a:blipFill>
                <a:blip r:embed="rId10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菠萝大侠：文字 1">
                <a:extLst>
                  <a:ext uri="{FF2B5EF4-FFF2-40B4-BE49-F238E27FC236}">
                    <a16:creationId xmlns:a16="http://schemas.microsoft.com/office/drawing/2014/main" id="{356763A0-9874-7D94-AA7D-A634E0C635AA}"/>
                  </a:ext>
                </a:extLst>
              </p:cNvPr>
              <p:cNvSpPr/>
              <p:nvPr/>
            </p:nvSpPr>
            <p:spPr>
              <a:xfrm>
                <a:off x="1607351" y="4107211"/>
                <a:ext cx="8549343" cy="353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      该排序在原数组中进行排序，只需要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i="1" spc="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O</m:t>
                    </m:r>
                    <m:r>
                      <a:rPr lang="en-US" altLang="zh-CN" sz="1200" i="1" spc="1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ea"/>
                      </a:rPr>
                      <m:t>(1)</m:t>
                    </m:r>
                  </m:oMath>
                </a14:m>
                <a:r>
                  <a:rPr lang="zh-CN" altLang="en-US" sz="12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的空间。</a:t>
                </a:r>
                <a:endParaRPr lang="zh-CN" altLang="en-US" sz="1200" spc="150" noProof="0" dirty="0">
                  <a:ln>
                    <a:noFill/>
                  </a:ln>
                  <a:solidFill>
                    <a:srgbClr val="3C3E43"/>
                  </a:solidFill>
                  <a:effectLst/>
                  <a:uLnTx/>
                  <a:uFillTx/>
                  <a:latin typeface="+中文正文" charset="0"/>
                </a:endParaRPr>
              </a:p>
            </p:txBody>
          </p:sp>
        </mc:Choice>
        <mc:Fallback xmlns="">
          <p:sp>
            <p:nvSpPr>
              <p:cNvPr id="7" name="菠萝大侠：文字 1">
                <a:extLst>
                  <a:ext uri="{FF2B5EF4-FFF2-40B4-BE49-F238E27FC236}">
                    <a16:creationId xmlns:a16="http://schemas.microsoft.com/office/drawing/2014/main" id="{356763A0-9874-7D94-AA7D-A634E0C63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351" y="4107211"/>
                <a:ext cx="8549343" cy="353687"/>
              </a:xfrm>
              <a:prstGeom prst="rect">
                <a:avLst/>
              </a:prstGeom>
              <a:blipFill>
                <a:blip r:embed="rId11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E358802B-7583-7945-BD0D-F7A7C04AA9A9}"/>
              </a:ext>
            </a:extLst>
          </p:cNvPr>
          <p:cNvSpPr/>
          <p:nvPr/>
        </p:nvSpPr>
        <p:spPr>
          <a:xfrm>
            <a:off x="1608455" y="3624186"/>
            <a:ext cx="445325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空间复杂度</a:t>
            </a:r>
            <a:r>
              <a:rPr lang="en-US" altLang="zh-CN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 Space Complexity</a:t>
            </a:r>
            <a:endParaRPr lang="zh-CN" altLang="zh-CN" dirty="0">
              <a:solidFill>
                <a:srgbClr val="213497"/>
              </a:solidFill>
              <a:latin typeface="汉仪中宋S" panose="00020600040101010101" charset="-122"/>
              <a:ea typeface="汉仪中宋S" panose="00020600040101010101" charset="-122"/>
            </a:endParaRPr>
          </a:p>
        </p:txBody>
      </p:sp>
      <p:sp>
        <p:nvSpPr>
          <p:cNvPr id="12" name="菠萝大侠：文字 1">
            <a:extLst>
              <a:ext uri="{FF2B5EF4-FFF2-40B4-BE49-F238E27FC236}">
                <a16:creationId xmlns:a16="http://schemas.microsoft.com/office/drawing/2014/main" id="{796CC044-1828-4C31-61E8-780DF05CF202}"/>
              </a:ext>
            </a:extLst>
          </p:cNvPr>
          <p:cNvSpPr/>
          <p:nvPr/>
        </p:nvSpPr>
        <p:spPr>
          <a:xfrm>
            <a:off x="1662747" y="5107869"/>
            <a:ext cx="8549342" cy="649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1200" spc="150" dirty="0">
                <a:solidFill>
                  <a:srgbClr val="3C3E43"/>
                </a:solidFill>
                <a:latin typeface="+中文正文" charset="0"/>
              </a:rPr>
              <a:t>      由于每次向前找只需要找到第一个大于自己的数字，同样大小的数字之间的相对顺序不会变换，插入排序是一种稳定的排序算法。</a:t>
            </a:r>
            <a:endParaRPr lang="zh-CN" altLang="en-US" sz="1200" spc="150" noProof="0" dirty="0">
              <a:ln>
                <a:noFill/>
              </a:ln>
              <a:solidFill>
                <a:srgbClr val="3C3E43"/>
              </a:solidFill>
              <a:effectLst/>
              <a:uLnTx/>
              <a:uFillTx/>
              <a:latin typeface="+中文正文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C736A70-53A3-761D-723F-87BBB0AA5AFA}"/>
              </a:ext>
            </a:extLst>
          </p:cNvPr>
          <p:cNvSpPr/>
          <p:nvPr/>
        </p:nvSpPr>
        <p:spPr>
          <a:xfrm>
            <a:off x="1607351" y="4685130"/>
            <a:ext cx="445325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算法稳定性</a:t>
            </a:r>
            <a:r>
              <a:rPr lang="en-US" altLang="zh-CN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 Stability</a:t>
            </a:r>
            <a:endParaRPr lang="zh-CN" altLang="zh-CN" dirty="0">
              <a:solidFill>
                <a:srgbClr val="213497"/>
              </a:solidFill>
              <a:latin typeface="汉仪中宋S" panose="00020600040101010101" charset="-122"/>
              <a:ea typeface="汉仪中宋S" panose="0002060004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117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运行结果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Results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99CCF1-E25A-2448-0A70-FD7FC5DA5D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6710" y="2220198"/>
            <a:ext cx="7178578" cy="3228285"/>
          </a:xfrm>
          <a:prstGeom prst="rect">
            <a:avLst/>
          </a:prstGeom>
        </p:spPr>
      </p:pic>
      <p:graphicFrame>
        <p:nvGraphicFramePr>
          <p:cNvPr id="26" name="图表 25">
            <a:extLst>
              <a:ext uri="{FF2B5EF4-FFF2-40B4-BE49-F238E27FC236}">
                <a16:creationId xmlns:a16="http://schemas.microsoft.com/office/drawing/2014/main" id="{858C2696-B41E-F1D5-8762-CA783BF958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4974218"/>
              </p:ext>
            </p:extLst>
          </p:nvPr>
        </p:nvGraphicFramePr>
        <p:xfrm>
          <a:off x="3567917" y="2220198"/>
          <a:ext cx="5056164" cy="3072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7046077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运行结果分析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Result Analyze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菠萝大侠：矩形 2">
                <a:extLst>
                  <a:ext uri="{FF2B5EF4-FFF2-40B4-BE49-F238E27FC236}">
                    <a16:creationId xmlns:a16="http://schemas.microsoft.com/office/drawing/2014/main" id="{0F0B0000-311B-A6B2-14C4-3C13FE732692}"/>
                  </a:ext>
                </a:extLst>
              </p:cNvPr>
              <p:cNvSpPr/>
              <p:nvPr/>
            </p:nvSpPr>
            <p:spPr>
              <a:xfrm>
                <a:off x="4995999" y="2221639"/>
                <a:ext cx="5460546" cy="29513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根据实际运行时间的拟合曲线和理论运行时间对应的散点图，我们可以看出两者基本拟合，相差较小，也就说明了算法的运行符合预期。</a:t>
                </a:r>
                <a:endParaRPr lang="en-US" altLang="zh-CN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     同时，我们观察图，可以发现实际运行时间的拟合曲线增长趋势与二次函数类似，这也说明了在随机数据下选择排序的时间复杂度确实是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O</m:t>
                    </m:r>
                    <m:r>
                      <a:rPr lang="en-US" altLang="zh-CN" i="1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(</m:t>
                    </m:r>
                    <m:sSup>
                      <m:sSupPr>
                        <m:ctrlPr>
                          <a:rPr lang="en-US" altLang="zh-CN" i="1" spc="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sSupPr>
                      <m:e>
                        <m:r>
                          <a:rPr lang="en-US" altLang="zh-CN" i="1" spc="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𝑛</m:t>
                        </m:r>
                      </m:e>
                      <m:sup>
                        <m:r>
                          <a:rPr lang="en-US" altLang="zh-CN" i="1" spc="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2</m:t>
                        </m:r>
                      </m:sup>
                    </m:sSup>
                    <m:r>
                      <a:rPr lang="en-US" altLang="zh-CN" i="1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)</m:t>
                    </m:r>
                  </m:oMath>
                </a14:m>
                <a:r>
                  <a:rPr lang="zh-CN" altLang="en-US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。</a:t>
                </a:r>
                <a:endParaRPr lang="zh-CN" altLang="en" dirty="0"/>
              </a:p>
            </p:txBody>
          </p:sp>
        </mc:Choice>
        <mc:Fallback xmlns="">
          <p:sp>
            <p:nvSpPr>
              <p:cNvPr id="7" name="菠萝大侠：矩形 2">
                <a:extLst>
                  <a:ext uri="{FF2B5EF4-FFF2-40B4-BE49-F238E27FC236}">
                    <a16:creationId xmlns:a16="http://schemas.microsoft.com/office/drawing/2014/main" id="{0F0B0000-311B-A6B2-14C4-3C13FE732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999" y="2221639"/>
                <a:ext cx="5460546" cy="2951321"/>
              </a:xfrm>
              <a:prstGeom prst="rect">
                <a:avLst/>
              </a:prstGeom>
              <a:blipFill>
                <a:blip r:embed="rId11"/>
                <a:stretch>
                  <a:fillRect l="-928" r="-928" b="-2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C1D95446-AE4A-47CD-9A74-CBEC1ADAA3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808814"/>
              </p:ext>
            </p:extLst>
          </p:nvPr>
        </p:nvGraphicFramePr>
        <p:xfrm>
          <a:off x="1567547" y="2296271"/>
          <a:ext cx="3091147" cy="2802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1779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68680"/>
            <a:chOff x="3069" y="3862"/>
            <a:chExt cx="5898" cy="136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排序算法对比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455" y="4745"/>
              <a:ext cx="5045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Compare</a:t>
              </a:r>
              <a:r>
                <a:rPr lang="zh-CN" altLang="en-US" sz="1400" dirty="0">
                  <a:solidFill>
                    <a:srgbClr val="213497"/>
                  </a:solidFill>
                  <a:sym typeface="+mn-ea"/>
                </a:rPr>
                <a:t> </a:t>
              </a:r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Different Sorting Algorithm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表 1" descr="图表, 折线图&#10;&#10;描述已自动生成">
            <a:extLst>
              <a:ext uri="{FF2B5EF4-FFF2-40B4-BE49-F238E27FC236}">
                <a16:creationId xmlns:a16="http://schemas.microsoft.com/office/drawing/2014/main" id="{BBB49195-3B38-41AB-ADB8-598E944F3AFD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5854" y="1742308"/>
            <a:ext cx="5680292" cy="320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菠萝大侠：矩形 2">
                <a:extLst>
                  <a:ext uri="{FF2B5EF4-FFF2-40B4-BE49-F238E27FC236}">
                    <a16:creationId xmlns:a16="http://schemas.microsoft.com/office/drawing/2014/main" id="{CD685FEA-88E0-6072-6A8D-A8CF0451AC01}"/>
                  </a:ext>
                </a:extLst>
              </p:cNvPr>
              <p:cNvSpPr/>
              <p:nvPr/>
            </p:nvSpPr>
            <p:spPr>
              <a:xfrm>
                <a:off x="2723907" y="5046449"/>
                <a:ext cx="7732638" cy="12903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dirty="0"/>
                  <a:t>1.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：插入 </a:t>
                </a:r>
                <a:r>
                  <a:rPr lang="en-US" altLang="zh-CN" dirty="0"/>
                  <a:t>&lt; </a:t>
                </a:r>
                <a:r>
                  <a:rPr lang="zh-CN" altLang="en-US" dirty="0"/>
                  <a:t>选择 </a:t>
                </a:r>
                <a:r>
                  <a:rPr lang="en-US" altLang="zh-CN" dirty="0"/>
                  <a:t>&lt; </a:t>
                </a:r>
                <a:r>
                  <a:rPr lang="zh-CN" altLang="en-US" dirty="0"/>
                  <a:t>冒泡</a:t>
                </a:r>
                <a:endParaRPr lang="en-US" altLang="zh-CN" dirty="0"/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dirty="0"/>
                  <a:t>2.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：快速排序比归并排序略快</a:t>
                </a:r>
                <a:endParaRPr lang="en-US" altLang="zh-CN" dirty="0"/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dirty="0"/>
                  <a:t>3. </a:t>
                </a:r>
                <a:r>
                  <a:rPr lang="zh-CN" altLang="en-US" dirty="0"/>
                  <a:t>小数据量的时候，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算法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略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优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于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dirty="0"/>
                  <a:t>算法，不过增长快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菠萝大侠：矩形 2">
                <a:extLst>
                  <a:ext uri="{FF2B5EF4-FFF2-40B4-BE49-F238E27FC236}">
                    <a16:creationId xmlns:a16="http://schemas.microsoft.com/office/drawing/2014/main" id="{CD685FEA-88E0-6072-6A8D-A8CF0451A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907" y="5046449"/>
                <a:ext cx="7732638" cy="1290353"/>
              </a:xfrm>
              <a:prstGeom prst="rect">
                <a:avLst/>
              </a:prstGeom>
              <a:blipFill>
                <a:blip r:embed="rId11"/>
                <a:stretch>
                  <a:fillRect l="-710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5001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菠萝大侠：图片 5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850" y="711835"/>
            <a:ext cx="908050" cy="908050"/>
          </a:xfrm>
          <a:prstGeom prst="rect">
            <a:avLst/>
          </a:prstGeom>
        </p:spPr>
      </p:pic>
      <p:pic>
        <p:nvPicPr>
          <p:cNvPr id="7" name="菠萝大侠：图片 6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700" y="5457190"/>
            <a:ext cx="877570" cy="969010"/>
          </a:xfrm>
          <a:prstGeom prst="rect">
            <a:avLst/>
          </a:prstGeom>
        </p:spPr>
      </p:pic>
      <p:pic>
        <p:nvPicPr>
          <p:cNvPr id="8" name="菠萝大侠：图片 7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535" y="921385"/>
            <a:ext cx="966470" cy="966470"/>
          </a:xfrm>
          <a:prstGeom prst="rect">
            <a:avLst/>
          </a:prstGeom>
        </p:spPr>
      </p:pic>
      <p:pic>
        <p:nvPicPr>
          <p:cNvPr id="9" name="菠萝大侠：图片 8" descr="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9810" y="5098415"/>
            <a:ext cx="1024890" cy="956945"/>
          </a:xfrm>
          <a:prstGeom prst="rect">
            <a:avLst/>
          </a:prstGeom>
        </p:spPr>
      </p:pic>
      <p:grpSp>
        <p:nvGrpSpPr>
          <p:cNvPr id="34" name="菠萝大侠：组合 33"/>
          <p:cNvGrpSpPr/>
          <p:nvPr/>
        </p:nvGrpSpPr>
        <p:grpSpPr>
          <a:xfrm>
            <a:off x="5456555" y="921385"/>
            <a:ext cx="1450975" cy="5504815"/>
            <a:chOff x="8593" y="1451"/>
            <a:chExt cx="2285" cy="8669"/>
          </a:xfrm>
        </p:grpSpPr>
        <p:pic>
          <p:nvPicPr>
            <p:cNvPr id="12" name="图片 11" descr="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8960000">
              <a:off x="9646" y="7858"/>
              <a:ext cx="1232" cy="2262"/>
            </a:xfrm>
            <a:prstGeom prst="rect">
              <a:avLst/>
            </a:prstGeom>
          </p:spPr>
        </p:pic>
        <p:pic>
          <p:nvPicPr>
            <p:cNvPr id="15" name="图片 14" descr="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93" y="1451"/>
              <a:ext cx="756" cy="3109"/>
            </a:xfrm>
            <a:prstGeom prst="rect">
              <a:avLst/>
            </a:prstGeom>
          </p:spPr>
        </p:pic>
      </p:grp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9909810" y="1887855"/>
            <a:ext cx="1932305" cy="4549775"/>
            <a:chOff x="15606" y="2973"/>
            <a:chExt cx="3043" cy="7165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15606" y="5182"/>
              <a:ext cx="2604" cy="1789"/>
            </a:xfrm>
            <a:prstGeom prst="rect">
              <a:avLst/>
            </a:prstGeom>
          </p:spPr>
        </p:pic>
      </p:grpSp>
      <p:sp>
        <p:nvSpPr>
          <p:cNvPr id="16" name="菠萝大侠：文本框 15"/>
          <p:cNvSpPr txBox="1"/>
          <p:nvPr/>
        </p:nvSpPr>
        <p:spPr>
          <a:xfrm>
            <a:off x="4170045" y="2081075"/>
            <a:ext cx="38519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n w="19050">
                  <a:solidFill>
                    <a:srgbClr val="213497"/>
                  </a:solidFill>
                </a:ln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PART 03</a:t>
            </a:r>
            <a:r>
              <a:rPr lang="en-US" altLang="zh-CN" sz="5000" dirty="0">
                <a:ln w="19050">
                  <a:solidFill>
                    <a:srgbClr val="213497"/>
                  </a:solidFill>
                </a:ln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</a:p>
        </p:txBody>
      </p:sp>
      <p:sp>
        <p:nvSpPr>
          <p:cNvPr id="24" name="菠萝大侠：文本框 23"/>
          <p:cNvSpPr txBox="1"/>
          <p:nvPr/>
        </p:nvSpPr>
        <p:spPr>
          <a:xfrm>
            <a:off x="1881505" y="3053895"/>
            <a:ext cx="8794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8000" dirty="0" err="1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+mn-ea"/>
              </a:rPr>
              <a:t>TopK</a:t>
            </a:r>
            <a:r>
              <a:rPr lang="zh-CN" altLang="en-US" sz="80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+mn-ea"/>
              </a:rPr>
              <a:t>问题的研究</a:t>
            </a:r>
            <a:endParaRPr lang="zh-CN" altLang="zh-CN" sz="8000" spc="390" dirty="0">
              <a:solidFill>
                <a:srgbClr val="213497"/>
              </a:solidFill>
              <a:uFillTx/>
              <a:latin typeface="汉仪中宋S" panose="00020600040101010101" charset="-122"/>
              <a:ea typeface="汉仪中宋S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703580"/>
            <a:ext cx="3745230" cy="855980"/>
            <a:chOff x="3069" y="3914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914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冒泡排序方法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79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Bubble Sort</a:t>
              </a:r>
              <a:r>
                <a:rPr lang="zh-CN" altLang="en-US" sz="1400" dirty="0">
                  <a:solidFill>
                    <a:srgbClr val="213497"/>
                  </a:solidFill>
                  <a:sym typeface="+mn-ea"/>
                </a:rPr>
                <a:t> </a:t>
              </a:r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Solution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254F63B7-CE54-B1FF-8031-7ED77447C993}"/>
                  </a:ext>
                </a:extLst>
              </p:cNvPr>
              <p:cNvSpPr/>
              <p:nvPr/>
            </p:nvSpPr>
            <p:spPr>
              <a:xfrm>
                <a:off x="1610949" y="2913183"/>
                <a:ext cx="9088846" cy="1289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其实</a:t>
                </a:r>
                <a:r>
                  <a:rPr lang="en-US" altLang="zh-CN" spc="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TopK</a:t>
                </a:r>
                <a:r>
                  <a:rPr lang="zh-CN" altLang="en-US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问题的实质比较容易让我们联想到冒牌排序，每趟冒泡排序都会有一个最大值到区间的顶部。所以只要通过</a:t>
                </a:r>
                <a:r>
                  <a:rPr lang="en-US" altLang="zh-CN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K</a:t>
                </a:r>
                <a:r>
                  <a:rPr lang="zh-CN" altLang="en-US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趟冒泡排序就可以将最大的</a:t>
                </a:r>
                <a:r>
                  <a:rPr lang="en-US" altLang="zh-CN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K</a:t>
                </a:r>
                <a:r>
                  <a:rPr lang="zh-CN" altLang="en-US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个数字压到序列的尾部，时间复杂度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O</m:t>
                    </m:r>
                    <m:d>
                      <m:dPr>
                        <m:ctrlPr>
                          <a:rPr lang="en-US" altLang="zh-CN" i="1" spc="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dPr>
                      <m:e>
                        <m:r>
                          <a:rPr lang="en-US" altLang="zh-CN" i="1" spc="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𝐾</m:t>
                        </m:r>
                        <m:r>
                          <m:rPr>
                            <m:sty m:val="p"/>
                          </m:rPr>
                          <a:rPr lang="en-US" altLang="zh-CN" i="1" spc="1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n</m:t>
                        </m:r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254F63B7-CE54-B1FF-8031-7ED77447C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949" y="2913183"/>
                <a:ext cx="9088846" cy="1289456"/>
              </a:xfrm>
              <a:prstGeom prst="rect">
                <a:avLst/>
              </a:prstGeom>
              <a:blipFill>
                <a:blip r:embed="rId10"/>
                <a:stretch>
                  <a:fillRect l="-558" r="-558" b="-6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4151790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冒泡排序方法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Bubble Sort</a:t>
              </a:r>
              <a:r>
                <a:rPr lang="zh-CN" altLang="en-US" sz="1400" dirty="0">
                  <a:solidFill>
                    <a:srgbClr val="213497"/>
                  </a:solidFill>
                  <a:sym typeface="+mn-ea"/>
                </a:rPr>
                <a:t> </a:t>
              </a:r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Solution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254F63B7-CE54-B1FF-8031-7ED77447C993}"/>
                  </a:ext>
                </a:extLst>
              </p:cNvPr>
              <p:cNvSpPr/>
              <p:nvPr/>
            </p:nvSpPr>
            <p:spPr>
              <a:xfrm>
                <a:off x="3016373" y="1726501"/>
                <a:ext cx="6935024" cy="1289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时间复杂度</a:t>
                </a:r>
                <a:r>
                  <a:rPr lang="en-US" altLang="zh-CN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pc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O</m:t>
                    </m:r>
                    <m:d>
                      <m:dPr>
                        <m:ctrlPr>
                          <a:rPr lang="en-US" altLang="zh-CN" i="1" spc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dPr>
                      <m:e>
                        <m:r>
                          <a:rPr lang="en-US" altLang="zh-CN" i="1" spc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𝐾</m:t>
                        </m:r>
                        <m:r>
                          <m:rPr>
                            <m:sty m:val="p"/>
                          </m:rPr>
                          <a:rPr lang="en-US" altLang="zh-CN" i="1" spc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n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，空间复杂度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pc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O</m:t>
                    </m:r>
                    <m:d>
                      <m:dPr>
                        <m:ctrlPr>
                          <a:rPr lang="en-US" altLang="zh-CN" i="1" spc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dPr>
                      <m:e>
                        <m:r>
                          <a:rPr lang="en-US" altLang="zh-CN" b="0" i="1" spc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1</m:t>
                        </m:r>
                      </m:e>
                    </m:d>
                  </m:oMath>
                </a14:m>
                <a:endParaRPr lang="en-US" altLang="zh-CN" spc="100" dirty="0">
                  <a:solidFill>
                    <a:schemeClr val="tx1"/>
                  </a:solidFill>
                  <a:ea typeface="微软雅黑" panose="020B0503020204020204" pitchFamily="34" charset="-122"/>
                  <a:cs typeface="+mn-ea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优点：时间复杂度低，空间复杂度小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缺点：若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较大，那么在小数据上表现可能不如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pc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O</m:t>
                    </m:r>
                    <m:d>
                      <m:dPr>
                        <m:ctrlPr>
                          <a:rPr lang="en-US" altLang="zh-CN" i="1" spc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spc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nlog</m:t>
                        </m:r>
                        <m:r>
                          <a:rPr lang="en-US" altLang="zh-CN" b="0" i="1" spc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(</m:t>
                        </m:r>
                        <m:r>
                          <a:rPr lang="en-US" altLang="zh-CN" b="0" i="1" spc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𝑛</m:t>
                        </m:r>
                        <m:r>
                          <a:rPr lang="en-US" altLang="zh-CN" b="0" i="1" spc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算法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254F63B7-CE54-B1FF-8031-7ED77447C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73" y="1726501"/>
                <a:ext cx="6935024" cy="1289456"/>
              </a:xfrm>
              <a:prstGeom prst="rect">
                <a:avLst/>
              </a:prstGeom>
              <a:blipFill>
                <a:blip r:embed="rId10"/>
                <a:stretch>
                  <a:fillRect l="-792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22F9C1D5-ADF7-44C4-B7E6-B216029AC97C}"/>
              </a:ext>
            </a:extLst>
          </p:cNvPr>
          <p:cNvGraphicFramePr>
            <a:graphicFrameLocks/>
          </p:cNvGraphicFramePr>
          <p:nvPr/>
        </p:nvGraphicFramePr>
        <p:xfrm>
          <a:off x="3813263" y="3094791"/>
          <a:ext cx="4565474" cy="2991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35252291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703580"/>
            <a:ext cx="3745230" cy="855980"/>
            <a:chOff x="3069" y="3914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914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选择排序方法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79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Selection Sort</a:t>
              </a:r>
              <a:r>
                <a:rPr lang="zh-CN" altLang="en-US" sz="1400" dirty="0">
                  <a:solidFill>
                    <a:srgbClr val="213497"/>
                  </a:solidFill>
                  <a:sym typeface="+mn-ea"/>
                </a:rPr>
                <a:t> </a:t>
              </a:r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Solution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254F63B7-CE54-B1FF-8031-7ED77447C993}"/>
                  </a:ext>
                </a:extLst>
              </p:cNvPr>
              <p:cNvSpPr/>
              <p:nvPr/>
            </p:nvSpPr>
            <p:spPr>
              <a:xfrm>
                <a:off x="1551577" y="2531066"/>
                <a:ext cx="9088846" cy="1895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      利用选择排序的</a:t>
                </a:r>
                <a:r>
                  <a:rPr lang="zh-CN" altLang="en-US" b="1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思想</a:t>
                </a:r>
                <a:r>
                  <a:rPr lang="zh-CN" altLang="en-US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，我们假设序列长度为</a:t>
                </a:r>
                <a:r>
                  <a:rPr lang="en-US" altLang="zh-CN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n</a:t>
                </a:r>
                <a:r>
                  <a:rPr lang="zh-CN" altLang="en-US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，则第</a:t>
                </a:r>
                <a:r>
                  <a:rPr lang="en-US" altLang="zh-CN" spc="100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i</a:t>
                </a:r>
                <a:r>
                  <a:rPr lang="zh-CN" altLang="en-US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趟排序我们可以在</a:t>
                </a:r>
                <a:r>
                  <a:rPr lang="en-US" altLang="zh-CN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[1…(n-i+1)]</a:t>
                </a:r>
                <a:r>
                  <a:rPr lang="zh-CN" altLang="en-US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中找出最大的数字并且与第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pc="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</a:rPr>
                      <m:t>n</m:t>
                    </m:r>
                    <m:r>
                      <m:rPr>
                        <m:nor/>
                      </m:rPr>
                      <a:rPr lang="en-US" altLang="zh-CN" spc="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</a:rPr>
                      <m:t>−</m:t>
                    </m:r>
                    <m:r>
                      <m:rPr>
                        <m:nor/>
                      </m:rPr>
                      <a:rPr lang="en-US" altLang="zh-CN" spc="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</a:rPr>
                      <m:t>i</m:t>
                    </m:r>
                    <m:r>
                      <m:rPr>
                        <m:nor/>
                      </m:rPr>
                      <a:rPr lang="en-US" altLang="zh-CN" spc="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</a:rPr>
                      <m:t>+1</m:t>
                    </m:r>
                  </m:oMath>
                </a14:m>
                <a:r>
                  <a:rPr lang="zh-CN" altLang="en-US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个数字交换，这样我们的只需要排序</a:t>
                </a:r>
                <a14:m>
                  <m:oMath xmlns:m="http://schemas.openxmlformats.org/officeDocument/2006/math">
                    <m:r>
                      <a:rPr lang="en-US" altLang="zh-CN" i="1" spc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𝐾</m:t>
                    </m:r>
                  </m:oMath>
                </a14:m>
                <a:r>
                  <a:rPr lang="zh-CN" altLang="en-US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趟就可以找出前</a:t>
                </a:r>
                <a14:m>
                  <m:oMath xmlns:m="http://schemas.openxmlformats.org/officeDocument/2006/math">
                    <m:r>
                      <a:rPr lang="en-US" altLang="zh-CN" i="1" spc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𝐾</m:t>
                    </m:r>
                  </m:oMath>
                </a14:m>
                <a:r>
                  <a:rPr lang="zh-CN" altLang="en-US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大的数字，比较次数为</a:t>
                </a:r>
                <a14:m>
                  <m:oMath xmlns:m="http://schemas.openxmlformats.org/officeDocument/2006/math">
                    <m:r>
                      <a:rPr lang="en-US" altLang="zh-CN" b="0" i="1" spc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𝑛</m:t>
                    </m:r>
                    <m:r>
                      <a:rPr lang="en-US" altLang="zh-CN" b="0" i="1" spc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+</m:t>
                    </m:r>
                    <m:d>
                      <m:dPr>
                        <m:ctrlPr>
                          <a:rPr lang="en-US" altLang="zh-CN" b="0" i="1" spc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dPr>
                      <m:e>
                        <m:r>
                          <a:rPr lang="en-US" altLang="zh-CN" b="0" i="1" spc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𝑛</m:t>
                        </m:r>
                        <m:r>
                          <a:rPr lang="en-US" altLang="zh-CN" b="0" i="1" spc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−1</m:t>
                        </m:r>
                      </m:e>
                    </m:d>
                    <m:r>
                      <a:rPr lang="en-US" altLang="zh-CN" b="0" i="1" spc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+…+(</m:t>
                    </m:r>
                    <m:r>
                      <a:rPr lang="en-US" altLang="zh-CN" b="0" i="1" spc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𝑛</m:t>
                    </m:r>
                    <m:r>
                      <a:rPr lang="en-US" altLang="zh-CN" b="0" i="1" spc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−</m:t>
                    </m:r>
                    <m:r>
                      <a:rPr lang="en-US" altLang="zh-CN" b="0" i="1" spc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𝐾</m:t>
                    </m:r>
                    <m:r>
                      <a:rPr lang="en-US" altLang="zh-CN" b="0" i="1" spc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+1)</m:t>
                    </m:r>
                  </m:oMath>
                </a14:m>
                <a:r>
                  <a:rPr lang="zh-CN" altLang="en-US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，化简为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pc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b="0" i="1" spc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</a:rPr>
                            </m:ctrlPr>
                          </m:dPr>
                          <m:e>
                            <m:r>
                              <a:rPr lang="en-US" altLang="zh-CN" b="0" i="1" spc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</a:rPr>
                              <m:t>2×</m:t>
                            </m:r>
                            <m:r>
                              <a:rPr lang="en-US" altLang="zh-CN" b="0" i="1" spc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</a:rPr>
                              <m:t>𝑛</m:t>
                            </m:r>
                            <m:r>
                              <a:rPr lang="en-US" altLang="zh-CN" b="0" i="1" spc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</a:rPr>
                              <m:t>−</m:t>
                            </m:r>
                            <m:r>
                              <a:rPr lang="en-US" altLang="zh-CN" b="0" i="1" spc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</a:rPr>
                              <m:t>𝐾</m:t>
                            </m:r>
                            <m:r>
                              <a:rPr lang="en-US" altLang="zh-CN" b="0" i="1" spc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</a:rPr>
                              <m:t>+1</m:t>
                            </m:r>
                          </m:e>
                        </m:d>
                        <m:r>
                          <a:rPr lang="en-US" altLang="zh-CN" b="0" i="1" spc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×</m:t>
                        </m:r>
                        <m:r>
                          <a:rPr lang="en-US" altLang="zh-CN" b="0" i="1" spc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𝐾</m:t>
                        </m:r>
                      </m:num>
                      <m:den>
                        <m:r>
                          <a:rPr lang="en-US" altLang="zh-CN" b="0" i="1" spc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，时间复杂度为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pc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O</m:t>
                    </m:r>
                    <m:r>
                      <a:rPr lang="en-US" altLang="zh-CN" b="0" i="1" spc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(</m:t>
                    </m:r>
                    <m:r>
                      <a:rPr lang="en-US" altLang="zh-CN" b="0" i="1" spc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𝐾𝑛</m:t>
                    </m:r>
                    <m:r>
                      <a:rPr lang="en-US" altLang="zh-CN" b="0" i="1" spc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。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254F63B7-CE54-B1FF-8031-7ED77447C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577" y="2531066"/>
                <a:ext cx="9088846" cy="1895519"/>
              </a:xfrm>
              <a:prstGeom prst="rect">
                <a:avLst/>
              </a:prstGeom>
              <a:blipFill>
                <a:blip r:embed="rId10"/>
                <a:stretch>
                  <a:fillRect l="-559" r="-559" b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0486457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选择排序方法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Selection Sort</a:t>
              </a:r>
              <a:r>
                <a:rPr lang="zh-CN" altLang="en-US" sz="1400" dirty="0">
                  <a:solidFill>
                    <a:srgbClr val="213497"/>
                  </a:solidFill>
                  <a:sym typeface="+mn-ea"/>
                </a:rPr>
                <a:t> </a:t>
              </a:r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Solution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254F63B7-CE54-B1FF-8031-7ED77447C993}"/>
                  </a:ext>
                </a:extLst>
              </p:cNvPr>
              <p:cNvSpPr/>
              <p:nvPr/>
            </p:nvSpPr>
            <p:spPr>
              <a:xfrm>
                <a:off x="2913691" y="1769880"/>
                <a:ext cx="7767279" cy="1289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时间复杂度</a:t>
                </a:r>
                <a:r>
                  <a:rPr lang="en-US" altLang="zh-CN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pc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O</m:t>
                    </m:r>
                    <m:d>
                      <m:dPr>
                        <m:ctrlPr>
                          <a:rPr lang="en-US" altLang="zh-CN" b="0" i="1" spc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dPr>
                      <m:e>
                        <m:r>
                          <a:rPr lang="en-US" altLang="zh-CN" b="0" i="1" spc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𝐾</m:t>
                        </m:r>
                        <m:r>
                          <m:rPr>
                            <m:sty m:val="p"/>
                          </m:rPr>
                          <a:rPr lang="en-US" altLang="zh-CN" i="1" spc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n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，空间复杂度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pc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O</m:t>
                    </m:r>
                    <m:d>
                      <m:dPr>
                        <m:ctrlPr>
                          <a:rPr lang="en-US" altLang="zh-CN" i="1" spc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dPr>
                      <m:e>
                        <m:r>
                          <a:rPr lang="en-US" altLang="zh-CN" b="0" i="1" spc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1</m:t>
                        </m:r>
                      </m:e>
                    </m:d>
                  </m:oMath>
                </a14:m>
                <a:endParaRPr lang="en-US" altLang="zh-CN" spc="100" dirty="0">
                  <a:solidFill>
                    <a:schemeClr val="tx1"/>
                  </a:solidFill>
                  <a:ea typeface="微软雅黑" panose="020B0503020204020204" pitchFamily="34" charset="-122"/>
                  <a:cs typeface="+mn-ea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优点：时间复杂度低，空间复杂度小，实际效率优于冒泡排序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缺点：若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较大，那么在小数据上表现可能不如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pc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O</m:t>
                    </m:r>
                    <m:d>
                      <m:dPr>
                        <m:ctrlPr>
                          <a:rPr lang="en-US" altLang="zh-CN" i="1" spc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spc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nlog</m:t>
                        </m:r>
                        <m:r>
                          <a:rPr lang="en-US" altLang="zh-CN" b="0" i="1" spc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(</m:t>
                        </m:r>
                        <m:r>
                          <a:rPr lang="en-US" altLang="zh-CN" b="0" i="1" spc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𝑛</m:t>
                        </m:r>
                        <m:r>
                          <a:rPr lang="en-US" altLang="zh-CN" b="0" i="1" spc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算法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254F63B7-CE54-B1FF-8031-7ED77447C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691" y="1769880"/>
                <a:ext cx="7767279" cy="1289456"/>
              </a:xfrm>
              <a:prstGeom prst="rect">
                <a:avLst/>
              </a:prstGeom>
              <a:blipFill>
                <a:blip r:embed="rId10"/>
                <a:stretch>
                  <a:fillRect l="-706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840A1AEC-221C-F2EE-B0BE-52504E0576A5}"/>
              </a:ext>
            </a:extLst>
          </p:cNvPr>
          <p:cNvGraphicFramePr>
            <a:graphicFrameLocks/>
          </p:cNvGraphicFramePr>
          <p:nvPr/>
        </p:nvGraphicFramePr>
        <p:xfrm>
          <a:off x="3565537" y="3178905"/>
          <a:ext cx="5060925" cy="2815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2578335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703580"/>
            <a:ext cx="3745230" cy="855980"/>
            <a:chOff x="3069" y="3914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914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选择</a:t>
              </a:r>
              <a:r>
                <a:rPr lang="en-US" altLang="zh-CN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&amp;</a:t>
              </a:r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冒泡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79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Selection Sort &amp; Bubble Sort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254F63B7-CE54-B1FF-8031-7ED77447C993}"/>
                  </a:ext>
                </a:extLst>
              </p:cNvPr>
              <p:cNvSpPr/>
              <p:nvPr/>
            </p:nvSpPr>
            <p:spPr>
              <a:xfrm>
                <a:off x="1490618" y="3799948"/>
                <a:ext cx="9329508" cy="2305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dirty="0"/>
                  <a:t>       一直选择和冒泡的比较次数一致，而选择每一趟只需要作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次</a:t>
                </a:r>
                <a:r>
                  <a:rPr lang="en-US" altLang="zh-CN" dirty="0"/>
                  <a:t>swap</a:t>
                </a:r>
                <a:r>
                  <a:rPr lang="zh-CN" altLang="en-US" dirty="0"/>
                  <a:t>操作，而冒泡从概率上每次比较有</a:t>
                </a:r>
                <a:r>
                  <a:rPr lang="en-US" altLang="zh-CN" dirty="0"/>
                  <a:t>50%</a:t>
                </a:r>
                <a:r>
                  <a:rPr lang="zh-CN" altLang="en-US" dirty="0"/>
                  <a:t>的可能需要</a:t>
                </a:r>
                <a:r>
                  <a:rPr lang="en-US" altLang="zh-CN" dirty="0"/>
                  <a:t>swap</a:t>
                </a:r>
                <a:r>
                  <a:rPr lang="zh-CN" altLang="en-US" dirty="0"/>
                  <a:t>，而</a:t>
                </a:r>
                <a:r>
                  <a:rPr lang="en-US" altLang="zh-CN" dirty="0"/>
                  <a:t>swap</a:t>
                </a:r>
                <a:r>
                  <a:rPr lang="zh-CN" altLang="en-US" dirty="0"/>
                  <a:t>的操作数为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dirty="0"/>
                  <a:t>       我们设比较次数为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，则选择排序的操作次数为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，而冒泡排序的操作次数期望为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+3×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×50%</m:t>
                    </m:r>
                  </m:oMath>
                </a14:m>
                <a:r>
                  <a:rPr lang="zh-CN" altLang="en-US" dirty="0"/>
                  <a:t>，当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较大的时候，有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+3×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×50%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+3×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×50%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=2.5</m:t>
                    </m:r>
                  </m:oMath>
                </a14:m>
                <a:r>
                  <a:rPr lang="zh-CN" altLang="en-US" dirty="0"/>
                  <a:t>，加上一些函数调用的常数，根据表格我们可以知道</a:t>
                </a:r>
                <a:r>
                  <a:rPr lang="en-US" altLang="zh-CN" dirty="0"/>
                  <a:t>Top10</a:t>
                </a:r>
                <a:r>
                  <a:rPr lang="zh-CN" altLang="en-US" dirty="0"/>
                  <a:t>问题的冒泡排序运行大约是选择排序的</a:t>
                </a:r>
                <a:r>
                  <a:rPr lang="en-US" altLang="zh-CN" dirty="0"/>
                  <a:t>3.2</a:t>
                </a:r>
                <a:r>
                  <a:rPr lang="zh-CN" altLang="en-US" dirty="0"/>
                  <a:t>倍。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254F63B7-CE54-B1FF-8031-7ED77447C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618" y="3799948"/>
                <a:ext cx="9329508" cy="2305246"/>
              </a:xfrm>
              <a:prstGeom prst="rect">
                <a:avLst/>
              </a:prstGeom>
              <a:blipFill>
                <a:blip r:embed="rId10"/>
                <a:stretch>
                  <a:fillRect l="-588" r="-523" b="-3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A3E7075-67B2-5ED9-2714-21F1C9F9BDF6}"/>
              </a:ext>
            </a:extLst>
          </p:cNvPr>
          <p:cNvGraphicFramePr>
            <a:graphicFrameLocks noGrp="1"/>
          </p:cNvGraphicFramePr>
          <p:nvPr/>
        </p:nvGraphicFramePr>
        <p:xfrm>
          <a:off x="2877072" y="2040890"/>
          <a:ext cx="6437856" cy="15807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2976">
                  <a:extLst>
                    <a:ext uri="{9D8B030D-6E8A-4147-A177-3AD203B41FA5}">
                      <a16:colId xmlns:a16="http://schemas.microsoft.com/office/drawing/2014/main" val="2472272052"/>
                    </a:ext>
                  </a:extLst>
                </a:gridCol>
                <a:gridCol w="1072976">
                  <a:extLst>
                    <a:ext uri="{9D8B030D-6E8A-4147-A177-3AD203B41FA5}">
                      <a16:colId xmlns:a16="http://schemas.microsoft.com/office/drawing/2014/main" val="1787824757"/>
                    </a:ext>
                  </a:extLst>
                </a:gridCol>
                <a:gridCol w="1072976">
                  <a:extLst>
                    <a:ext uri="{9D8B030D-6E8A-4147-A177-3AD203B41FA5}">
                      <a16:colId xmlns:a16="http://schemas.microsoft.com/office/drawing/2014/main" val="3660956108"/>
                    </a:ext>
                  </a:extLst>
                </a:gridCol>
                <a:gridCol w="1072976">
                  <a:extLst>
                    <a:ext uri="{9D8B030D-6E8A-4147-A177-3AD203B41FA5}">
                      <a16:colId xmlns:a16="http://schemas.microsoft.com/office/drawing/2014/main" val="2176825373"/>
                    </a:ext>
                  </a:extLst>
                </a:gridCol>
                <a:gridCol w="1072976">
                  <a:extLst>
                    <a:ext uri="{9D8B030D-6E8A-4147-A177-3AD203B41FA5}">
                      <a16:colId xmlns:a16="http://schemas.microsoft.com/office/drawing/2014/main" val="617655617"/>
                    </a:ext>
                  </a:extLst>
                </a:gridCol>
                <a:gridCol w="1072976">
                  <a:extLst>
                    <a:ext uri="{9D8B030D-6E8A-4147-A177-3AD203B41FA5}">
                      <a16:colId xmlns:a16="http://schemas.microsoft.com/office/drawing/2014/main" val="2511767060"/>
                    </a:ext>
                  </a:extLst>
                </a:gridCol>
              </a:tblGrid>
              <a:tr h="41462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300" u="none" strike="noStrike" dirty="0">
                          <a:effectLst/>
                        </a:rPr>
                        <a:t>数据规模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100000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200000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300000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400000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500000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946232"/>
                  </a:ext>
                </a:extLst>
              </a:tr>
              <a:tr h="38870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300" u="none" strike="noStrike">
                          <a:effectLst/>
                        </a:rPr>
                        <a:t>选择排序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u="none" strike="noStrike">
                          <a:effectLst/>
                        </a:rPr>
                        <a:t>0.012587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u="none" strike="noStrike">
                          <a:effectLst/>
                        </a:rPr>
                        <a:t>0.025092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u="none" strike="noStrike">
                          <a:effectLst/>
                        </a:rPr>
                        <a:t>0.037965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u="none" strike="noStrike">
                          <a:effectLst/>
                        </a:rPr>
                        <a:t>0.050285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u="none" strike="noStrike">
                          <a:effectLst/>
                        </a:rPr>
                        <a:t>0.062876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8375517"/>
                  </a:ext>
                </a:extLst>
              </a:tr>
              <a:tr h="38870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300" u="none" strike="noStrike">
                          <a:effectLst/>
                        </a:rPr>
                        <a:t>冒泡排序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u="none" strike="noStrike">
                          <a:effectLst/>
                        </a:rPr>
                        <a:t>0.041802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u="none" strike="noStrike">
                          <a:effectLst/>
                        </a:rPr>
                        <a:t>0.082055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u="none" strike="noStrike">
                          <a:effectLst/>
                        </a:rPr>
                        <a:t>0.122706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u="none" strike="noStrike">
                          <a:effectLst/>
                        </a:rPr>
                        <a:t>0.163049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u="none" strike="noStrike" dirty="0">
                          <a:effectLst/>
                        </a:rPr>
                        <a:t>0.204093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3791424"/>
                  </a:ext>
                </a:extLst>
              </a:tr>
              <a:tr h="38870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300" u="none" strike="noStrike" dirty="0">
                          <a:effectLst/>
                        </a:rPr>
                        <a:t>冒泡</a:t>
                      </a:r>
                      <a:r>
                        <a:rPr lang="en-US" altLang="zh-CN" sz="1300" u="none" strike="noStrike" dirty="0">
                          <a:effectLst/>
                        </a:rPr>
                        <a:t> / </a:t>
                      </a:r>
                      <a:r>
                        <a:rPr lang="zh-CN" altLang="en-US" sz="1300" u="none" strike="noStrike" dirty="0">
                          <a:effectLst/>
                        </a:rPr>
                        <a:t>选择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u="none" strike="noStrike">
                          <a:effectLst/>
                        </a:rPr>
                        <a:t>3.320982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u="none" strike="noStrike">
                          <a:effectLst/>
                        </a:rPr>
                        <a:t>3.270153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u="none" strike="noStrike">
                          <a:effectLst/>
                        </a:rPr>
                        <a:t>3.232099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u="none" strike="noStrike">
                          <a:effectLst/>
                        </a:rPr>
                        <a:t>3.242504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u="none" strike="noStrike" dirty="0">
                          <a:effectLst/>
                        </a:rPr>
                        <a:t>3.24594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055616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821944600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9909810" y="1887855"/>
            <a:ext cx="1932305" cy="4549775"/>
            <a:chOff x="15606" y="2973"/>
            <a:chExt cx="3043" cy="7165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5606" y="5182"/>
              <a:ext cx="2604" cy="1789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33120"/>
            <a:chOff x="3069" y="3862"/>
            <a:chExt cx="5898" cy="1312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问题陈述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268" y="4691"/>
              <a:ext cx="542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</a:rPr>
                <a:t>Problem Statement</a:t>
              </a:r>
              <a:endParaRPr lang="zh-CN" altLang="en-US" sz="1400" dirty="0">
                <a:solidFill>
                  <a:srgbClr val="213497"/>
                </a:solidFill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菠萝大侠：矩形 2">
            <a:extLst>
              <a:ext uri="{FF2B5EF4-FFF2-40B4-BE49-F238E27FC236}">
                <a16:creationId xmlns:a16="http://schemas.microsoft.com/office/drawing/2014/main" id="{89454270-55A3-67A7-BF2D-C8FE89CAEC74}"/>
              </a:ext>
            </a:extLst>
          </p:cNvPr>
          <p:cNvSpPr/>
          <p:nvPr/>
        </p:nvSpPr>
        <p:spPr>
          <a:xfrm>
            <a:off x="2552564" y="2436314"/>
            <a:ext cx="7357246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pc="1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问题</a:t>
            </a:r>
            <a:r>
              <a:rPr lang="en-US" altLang="zh-CN" spc="1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1-4</a:t>
            </a:r>
            <a:r>
              <a:rPr lang="zh-CN" altLang="en-US" spc="1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要求我们利用选择排序、冒泡排序、合并排序、快速排序、插入排序五种排序算法对随机数据集进行排序，统计运行时间并且进行性能分析。</a:t>
            </a:r>
            <a:endParaRPr lang="en-US" altLang="zh-CN" spc="1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pc="1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问题</a:t>
            </a: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5</a:t>
            </a: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要求我们对</a:t>
            </a:r>
            <a:r>
              <a:rPr lang="en-US" altLang="zh-CN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TopK</a:t>
            </a: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问题的求解进行算法设计与分析。</a:t>
            </a:r>
            <a:endParaRPr lang="zh-CN" altLang="en-US" spc="1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7338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快速排序方法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Quick Sort Solution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菠萝大侠：矩形 2">
                <a:extLst>
                  <a:ext uri="{FF2B5EF4-FFF2-40B4-BE49-F238E27FC236}">
                    <a16:creationId xmlns:a16="http://schemas.microsoft.com/office/drawing/2014/main" id="{15C96F24-86D5-47DA-0FB7-0B2372DF0A59}"/>
                  </a:ext>
                </a:extLst>
              </p:cNvPr>
              <p:cNvSpPr/>
              <p:nvPr/>
            </p:nvSpPr>
            <p:spPr>
              <a:xfrm>
                <a:off x="1610949" y="2036768"/>
                <a:ext cx="9088846" cy="12874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根据上一个问题的回答，快速排序在随机数据下体现的时间复杂度为</a:t>
                </a:r>
                <a14:m>
                  <m:oMath xmlns:m="http://schemas.openxmlformats.org/officeDocument/2006/math">
                    <m:r>
                      <a:rPr lang="en-US" altLang="zh-CN" b="0" i="1" spc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𝑂</m:t>
                    </m:r>
                    <m:r>
                      <a:rPr lang="en-US" altLang="zh-CN" b="0" i="1" spc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(</m:t>
                    </m:r>
                    <m:r>
                      <a:rPr lang="en-US" altLang="zh-CN" b="0" i="1" spc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𝑛𝑙𝑜𝑔</m:t>
                    </m:r>
                    <m:r>
                      <a:rPr lang="en-US" altLang="zh-CN" b="0" i="1" spc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(</m:t>
                    </m:r>
                    <m:r>
                      <a:rPr lang="en-US" altLang="zh-CN" b="0" i="1" spc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𝑛</m:t>
                    </m:r>
                    <m:r>
                      <a:rPr lang="en-US" altLang="zh-CN" b="0" i="1" spc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))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优点：空间复杂度</a:t>
                </a:r>
                <a14:m>
                  <m:oMath xmlns:m="http://schemas.openxmlformats.org/officeDocument/2006/math">
                    <m:r>
                      <a:rPr lang="en-US" altLang="zh-CN" i="1" spc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𝑂</m:t>
                    </m:r>
                    <m:r>
                      <a:rPr lang="en-US" altLang="zh-CN" i="1" spc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(</m:t>
                    </m:r>
                    <m:r>
                      <a:rPr lang="en-US" altLang="zh-CN" i="1" spc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𝑙𝑜𝑔</m:t>
                    </m:r>
                    <m:r>
                      <a:rPr lang="en-US" altLang="zh-CN" i="1" spc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(</m:t>
                    </m:r>
                    <m:r>
                      <a:rPr lang="en-US" altLang="zh-CN" i="1" spc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𝑛</m:t>
                    </m:r>
                    <m:r>
                      <a:rPr lang="en-US" altLang="zh-CN" i="1" spc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))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较小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缺点：信息熵冗余</a:t>
                </a:r>
                <a:endParaRPr lang="zh-CN" altLang="e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菠萝大侠：矩形 2">
                <a:extLst>
                  <a:ext uri="{FF2B5EF4-FFF2-40B4-BE49-F238E27FC236}">
                    <a16:creationId xmlns:a16="http://schemas.microsoft.com/office/drawing/2014/main" id="{15C96F24-86D5-47DA-0FB7-0B2372DF0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949" y="2036768"/>
                <a:ext cx="9088846" cy="1287468"/>
              </a:xfrm>
              <a:prstGeom prst="rect">
                <a:avLst/>
              </a:prstGeom>
              <a:blipFill>
                <a:blip r:embed="rId10"/>
                <a:stretch>
                  <a:fillRect l="-537" b="-7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840A1AEC-221C-F2EE-B0BE-52504E0576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8615105"/>
              </p:ext>
            </p:extLst>
          </p:nvPr>
        </p:nvGraphicFramePr>
        <p:xfrm>
          <a:off x="4093845" y="3053091"/>
          <a:ext cx="5774055" cy="3305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8724260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快速排序优化方法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Optimized Quick Sort Solution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5B88E5-A835-4C1E-8B92-AB0943FD72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47" y="2547741"/>
            <a:ext cx="3517900" cy="2133600"/>
          </a:xfrm>
          <a:prstGeom prst="rect">
            <a:avLst/>
          </a:prstGeom>
        </p:spPr>
      </p:pic>
      <p:sp>
        <p:nvSpPr>
          <p:cNvPr id="24" name="菠萝大侠：矩形 2">
            <a:extLst>
              <a:ext uri="{FF2B5EF4-FFF2-40B4-BE49-F238E27FC236}">
                <a16:creationId xmlns:a16="http://schemas.microsoft.com/office/drawing/2014/main" id="{8DCAA3C3-A227-4375-A422-F3BEC98FCD58}"/>
              </a:ext>
            </a:extLst>
          </p:cNvPr>
          <p:cNvSpPr/>
          <p:nvPr/>
        </p:nvSpPr>
        <p:spPr>
          <a:xfrm>
            <a:off x="5575903" y="2475865"/>
            <a:ext cx="4953350" cy="212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我们根据</a:t>
            </a:r>
            <a:r>
              <a:rPr lang="en-US" altLang="zh-CN" dirty="0"/>
              <a:t>pivot</a:t>
            </a:r>
            <a:r>
              <a:rPr lang="zh-CN" altLang="en-US" dirty="0"/>
              <a:t>，将序列分成左右各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个。若</a:t>
            </a:r>
            <a:r>
              <a:rPr lang="en-US" altLang="zh-CN" dirty="0"/>
              <a:t>b==k</a:t>
            </a:r>
            <a:r>
              <a:rPr lang="zh-CN" altLang="en-US" dirty="0"/>
              <a:t>，则这</a:t>
            </a:r>
            <a:r>
              <a:rPr lang="en-US" altLang="zh-CN" dirty="0"/>
              <a:t>pivot</a:t>
            </a:r>
            <a:r>
              <a:rPr lang="zh-CN" altLang="en-US" dirty="0"/>
              <a:t>的右侧即为答案。若</a:t>
            </a:r>
            <a:r>
              <a:rPr lang="en-US" altLang="zh-CN" dirty="0"/>
              <a:t>b&gt;k ,</a:t>
            </a:r>
            <a:r>
              <a:rPr lang="zh-CN" altLang="en-US" dirty="0"/>
              <a:t>则在右侧递归寻找。若 </a:t>
            </a:r>
            <a:r>
              <a:rPr lang="en-US" altLang="zh-CN" dirty="0"/>
              <a:t>b&lt;k</a:t>
            </a:r>
            <a:r>
              <a:rPr lang="zh-CN" altLang="en-US" dirty="0"/>
              <a:t>，首先说明这</a:t>
            </a:r>
            <a:r>
              <a:rPr lang="en-US" altLang="zh-CN" dirty="0"/>
              <a:t>b</a:t>
            </a:r>
            <a:r>
              <a:rPr lang="zh-CN" altLang="en-US" dirty="0"/>
              <a:t>个数字一定全是这</a:t>
            </a:r>
            <a:r>
              <a:rPr lang="en-US" altLang="zh-CN" dirty="0"/>
              <a:t>k</a:t>
            </a:r>
            <a:r>
              <a:rPr lang="zh-CN" altLang="en-US" dirty="0"/>
              <a:t>个数字的部分，另外的</a:t>
            </a:r>
            <a:r>
              <a:rPr lang="en-US" altLang="zh-CN" dirty="0"/>
              <a:t>k-b</a:t>
            </a:r>
            <a:r>
              <a:rPr lang="zh-CN" altLang="en-US" dirty="0"/>
              <a:t>在</a:t>
            </a:r>
            <a:r>
              <a:rPr lang="en-US" altLang="zh-CN" dirty="0"/>
              <a:t>a</a:t>
            </a:r>
            <a:r>
              <a:rPr lang="zh-CN" altLang="en-US" dirty="0"/>
              <a:t>中递归寻找。</a:t>
            </a:r>
            <a:endParaRPr lang="zh-CN" altLang="e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051F1E-7B9E-473B-B906-D16565F248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709" y="1994375"/>
            <a:ext cx="4673325" cy="2091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菠萝大侠：矩形 2">
                <a:extLst>
                  <a:ext uri="{FF2B5EF4-FFF2-40B4-BE49-F238E27FC236}">
                    <a16:creationId xmlns:a16="http://schemas.microsoft.com/office/drawing/2014/main" id="{F0621F33-8A4D-4052-985A-1C027076ACFA}"/>
                  </a:ext>
                </a:extLst>
              </p:cNvPr>
              <p:cNvSpPr/>
              <p:nvPr/>
            </p:nvSpPr>
            <p:spPr>
              <a:xfrm>
                <a:off x="2487920" y="4234989"/>
                <a:ext cx="7216159" cy="19963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dirty="0"/>
                  <a:t>从期望上看，每次算法都会将序列二分，从而实际操作次数为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+…≈2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b="0" dirty="0"/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b="0" dirty="0"/>
                  <a:t>所以时间复杂度为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/>
              </a:p>
              <a:p>
                <a:pPr algn="just">
                  <a:lnSpc>
                    <a:spcPct val="150000"/>
                  </a:lnSpc>
                </a:pPr>
                <a:endParaRPr lang="zh-CN" altLang="en" dirty="0"/>
              </a:p>
            </p:txBody>
          </p:sp>
        </mc:Choice>
        <mc:Fallback xmlns="">
          <p:sp>
            <p:nvSpPr>
              <p:cNvPr id="25" name="菠萝大侠：矩形 2">
                <a:extLst>
                  <a:ext uri="{FF2B5EF4-FFF2-40B4-BE49-F238E27FC236}">
                    <a16:creationId xmlns:a16="http://schemas.microsoft.com/office/drawing/2014/main" id="{F0621F33-8A4D-4052-985A-1C027076A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20" y="4234989"/>
                <a:ext cx="7216159" cy="1996380"/>
              </a:xfrm>
              <a:prstGeom prst="rect">
                <a:avLst/>
              </a:prstGeom>
              <a:blipFill>
                <a:blip r:embed="rId12"/>
                <a:stretch>
                  <a:fillRect l="-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0838362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快速排序优化方法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Optimized Quick Sort Solution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菠萝大侠：矩形 2">
                <a:extLst>
                  <a:ext uri="{FF2B5EF4-FFF2-40B4-BE49-F238E27FC236}">
                    <a16:creationId xmlns:a16="http://schemas.microsoft.com/office/drawing/2014/main" id="{15C96F24-86D5-47DA-0FB7-0B2372DF0A59}"/>
                  </a:ext>
                </a:extLst>
              </p:cNvPr>
              <p:cNvSpPr/>
              <p:nvPr/>
            </p:nvSpPr>
            <p:spPr>
              <a:xfrm>
                <a:off x="2768600" y="1800730"/>
                <a:ext cx="7218882" cy="873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在随机数据下体现的时间复杂度为</a:t>
                </a:r>
                <a14:m>
                  <m:oMath xmlns:m="http://schemas.openxmlformats.org/officeDocument/2006/math">
                    <m:r>
                      <a:rPr lang="en-US" altLang="zh-CN" b="0" i="1" spc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𝑂</m:t>
                    </m:r>
                    <m:r>
                      <a:rPr lang="en-US" altLang="zh-CN" b="0" i="1" spc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(</m:t>
                    </m:r>
                    <m:r>
                      <a:rPr lang="en-US" altLang="zh-CN" b="0" i="1" spc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𝑛</m:t>
                    </m:r>
                    <m:r>
                      <a:rPr lang="en-US" altLang="zh-CN" b="0" i="1" spc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)</m:t>
                    </m:r>
                    <m:r>
                      <a:rPr lang="zh-CN" altLang="en-US" i="1" spc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空间复杂度</a:t>
                </a:r>
                <a14:m>
                  <m:oMath xmlns:m="http://schemas.openxmlformats.org/officeDocument/2006/math">
                    <m:r>
                      <a:rPr lang="en-US" altLang="zh-CN" i="1" spc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𝑂</m:t>
                    </m:r>
                    <m:r>
                      <a:rPr lang="en-US" altLang="zh-CN" i="1" spc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spc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log</m:t>
                    </m:r>
                    <m:r>
                      <a:rPr lang="en-US" altLang="zh-CN" b="0" i="1" spc="10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(</m:t>
                    </m:r>
                    <m:r>
                      <a:rPr lang="en-US" altLang="zh-CN" i="1" spc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𝑛</m:t>
                    </m:r>
                    <m:r>
                      <a:rPr lang="en-US" altLang="zh-CN" b="0" i="1" spc="10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)</m:t>
                    </m:r>
                    <m:r>
                      <a:rPr lang="en-US" altLang="zh-CN" i="1" spc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优点：</a:t>
                </a:r>
                <a:r>
                  <a:rPr lang="zh-CN" altLang="en-US" dirty="0"/>
                  <a:t>效率高</a:t>
                </a:r>
                <a:endParaRPr lang="zh-CN" altLang="e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菠萝大侠：矩形 2">
                <a:extLst>
                  <a:ext uri="{FF2B5EF4-FFF2-40B4-BE49-F238E27FC236}">
                    <a16:creationId xmlns:a16="http://schemas.microsoft.com/office/drawing/2014/main" id="{15C96F24-86D5-47DA-0FB7-0B2372DF0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600" y="1800730"/>
                <a:ext cx="7218882" cy="873957"/>
              </a:xfrm>
              <a:prstGeom prst="rect">
                <a:avLst/>
              </a:prstGeom>
              <a:blipFill>
                <a:blip r:embed="rId10"/>
                <a:stretch>
                  <a:fillRect l="-676" b="-9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22F9C1D5-ADF7-44C4-B7E6-B216029AC9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5093494"/>
              </p:ext>
            </p:extLst>
          </p:nvPr>
        </p:nvGraphicFramePr>
        <p:xfrm>
          <a:off x="3235960" y="2978255"/>
          <a:ext cx="5720080" cy="2966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81531982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大顶堆方法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rgbClr val="213497"/>
                  </a:solidFill>
                  <a:sym typeface="+mn-ea"/>
                </a:rPr>
                <a:t>MaxHeap</a:t>
              </a:r>
              <a:r>
                <a:rPr lang="zh-CN" altLang="en-US" sz="1400" dirty="0">
                  <a:solidFill>
                    <a:srgbClr val="213497"/>
                  </a:solidFill>
                  <a:sym typeface="+mn-ea"/>
                </a:rPr>
                <a:t> </a:t>
              </a:r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Solution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254F63B7-CE54-B1FF-8031-7ED77447C993}"/>
                  </a:ext>
                </a:extLst>
              </p:cNvPr>
              <p:cNvSpPr/>
              <p:nvPr/>
            </p:nvSpPr>
            <p:spPr>
              <a:xfrm>
                <a:off x="1585867" y="2956396"/>
                <a:ext cx="9088846" cy="933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pc="100" dirty="0">
                    <a:solidFill>
                      <a:schemeClr val="tx1"/>
                    </a:solidFill>
                    <a:latin typeface="+mj-ea"/>
                    <a:ea typeface="+mj-ea"/>
                    <a:cs typeface="+mn-ea"/>
                  </a:rPr>
                  <a:t>      大顶堆：进行一次插入和删除操作的时间复杂度为</a:t>
                </a:r>
                <a14:m>
                  <m:oMath xmlns:m="http://schemas.openxmlformats.org/officeDocument/2006/math">
                    <m:r>
                      <a:rPr lang="en-US" altLang="zh-CN" i="1" spc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n-ea"/>
                      </a:rPr>
                      <m:t>𝑂</m:t>
                    </m:r>
                    <m:r>
                      <a:rPr lang="en-US" altLang="zh-CN" i="1" spc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n-ea"/>
                      </a:rPr>
                      <m:t>(</m:t>
                    </m:r>
                    <m:r>
                      <a:rPr lang="en-US" altLang="zh-CN" i="1" spc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n-ea"/>
                      </a:rPr>
                      <m:t>𝑙𝑜𝑔</m:t>
                    </m:r>
                    <m:r>
                      <a:rPr lang="en-US" altLang="zh-CN" i="1" spc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n-ea"/>
                      </a:rPr>
                      <m:t>(</m:t>
                    </m:r>
                    <m:r>
                      <a:rPr lang="en-US" altLang="zh-CN" i="1" spc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n-ea"/>
                      </a:rPr>
                      <m:t>𝑛</m:t>
                    </m:r>
                    <m:r>
                      <a:rPr lang="en-US" altLang="zh-CN" i="1" spc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n-ea"/>
                      </a:rPr>
                      <m:t>))</m:t>
                    </m:r>
                  </m:oMath>
                </a14:m>
                <a:r>
                  <a:rPr lang="zh-CN" altLang="en-US" spc="100" dirty="0">
                    <a:solidFill>
                      <a:schemeClr val="tx1"/>
                    </a:solidFill>
                    <a:latin typeface="+mj-ea"/>
                    <a:ea typeface="+mj-ea"/>
                    <a:cs typeface="+mn-ea"/>
                  </a:rPr>
                  <a:t>，维护</a:t>
                </a:r>
                <a:r>
                  <a:rPr lang="en-US" altLang="zh-CN" spc="100" dirty="0">
                    <a:solidFill>
                      <a:schemeClr val="tx1"/>
                    </a:solidFill>
                    <a:latin typeface="+mj-ea"/>
                    <a:ea typeface="+mj-ea"/>
                    <a:cs typeface="+mn-ea"/>
                  </a:rPr>
                  <a:t>n</a:t>
                </a:r>
                <a:r>
                  <a:rPr lang="zh-CN" altLang="en-US" spc="100" dirty="0">
                    <a:solidFill>
                      <a:schemeClr val="tx1"/>
                    </a:solidFill>
                    <a:latin typeface="+mj-ea"/>
                    <a:ea typeface="+mj-ea"/>
                    <a:cs typeface="+mn-ea"/>
                  </a:rPr>
                  <a:t>个数字构成的堆的期望时间复杂度为</a:t>
                </a:r>
                <a14:m>
                  <m:oMath xmlns:m="http://schemas.openxmlformats.org/officeDocument/2006/math">
                    <m:r>
                      <a:rPr lang="en-US" altLang="zh-CN" i="1" spc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n-ea"/>
                      </a:rPr>
                      <m:t>𝑂</m:t>
                    </m:r>
                    <m:d>
                      <m:dPr>
                        <m:ctrlPr>
                          <a:rPr lang="en-US" altLang="zh-CN" i="1" spc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n-ea"/>
                          </a:rPr>
                        </m:ctrlPr>
                      </m:dPr>
                      <m:e>
                        <m:r>
                          <a:rPr lang="en-US" altLang="zh-CN" i="1" spc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n-ea"/>
                          </a:rPr>
                          <m:t>𝑛</m:t>
                        </m:r>
                        <m:r>
                          <a:rPr lang="en-US" altLang="zh-CN" i="1" spc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n-ea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CN" i="1" spc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n-ea"/>
                              </a:rPr>
                            </m:ctrlPr>
                          </m:dPr>
                          <m:e>
                            <m:r>
                              <a:rPr lang="en-US" altLang="zh-CN" i="1" spc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n-ea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ea"/>
                    <a:ea typeface="+mj-ea"/>
                  </a:rPr>
                  <a:t>。最主要的作用是给数字降序排序。</a:t>
                </a:r>
                <a:endParaRPr lang="en-US" altLang="zh-CN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254F63B7-CE54-B1FF-8031-7ED77447C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7" y="2956396"/>
                <a:ext cx="9088846" cy="933141"/>
              </a:xfrm>
              <a:prstGeom prst="rect">
                <a:avLst/>
              </a:prstGeom>
              <a:blipFill>
                <a:blip r:embed="rId10"/>
                <a:stretch>
                  <a:fillRect l="-537" r="-604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46440880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大顶堆方法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rgbClr val="213497"/>
                  </a:solidFill>
                  <a:sym typeface="+mn-ea"/>
                </a:rPr>
                <a:t>MaxHeap</a:t>
              </a:r>
              <a:r>
                <a:rPr lang="zh-CN" altLang="en-US" sz="1400" dirty="0">
                  <a:solidFill>
                    <a:srgbClr val="213497"/>
                  </a:solidFill>
                  <a:sym typeface="+mn-ea"/>
                </a:rPr>
                <a:t> </a:t>
              </a:r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Solution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254F63B7-CE54-B1FF-8031-7ED77447C993}"/>
                  </a:ext>
                </a:extLst>
              </p:cNvPr>
              <p:cNvSpPr/>
              <p:nvPr/>
            </p:nvSpPr>
            <p:spPr>
              <a:xfrm>
                <a:off x="1551577" y="2017406"/>
                <a:ext cx="9088846" cy="1340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时间复杂度</a:t>
                </a:r>
                <a:r>
                  <a:rPr lang="en-US" altLang="zh-CN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pc="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O</m:t>
                    </m:r>
                    <m:d>
                      <m:dPr>
                        <m:ctrlPr>
                          <a:rPr lang="en-US" altLang="zh-CN" b="0" i="1" spc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dPr>
                      <m:e>
                        <m:r>
                          <a:rPr lang="en-US" altLang="zh-CN" b="0" i="1" spc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𝑛𝑙𝑜𝑔</m:t>
                        </m:r>
                        <m:d>
                          <m:dPr>
                            <m:ctrlPr>
                              <a:rPr lang="en-US" altLang="zh-CN" b="0" i="1" spc="1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</a:rPr>
                            </m:ctrlPr>
                          </m:dPr>
                          <m:e>
                            <m:r>
                              <a:rPr lang="en-US" altLang="zh-CN" b="0" i="1" spc="1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，空间复杂度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pc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O</m:t>
                    </m:r>
                    <m:d>
                      <m:dPr>
                        <m:ctrlPr>
                          <a:rPr lang="en-US" altLang="zh-CN" i="1" spc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dPr>
                      <m:e>
                        <m:r>
                          <a:rPr lang="en-US" altLang="zh-CN" i="1" spc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pc="100" dirty="0">
                  <a:solidFill>
                    <a:schemeClr val="tx1"/>
                  </a:solidFill>
                  <a:ea typeface="微软雅黑" panose="020B0503020204020204" pitchFamily="34" charset="-122"/>
                  <a:cs typeface="+mn-ea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优点：时间复杂度较低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缺点：空间开销过大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254F63B7-CE54-B1FF-8031-7ED77447C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577" y="2017406"/>
                <a:ext cx="9088846" cy="1340945"/>
              </a:xfrm>
              <a:prstGeom prst="rect">
                <a:avLst/>
              </a:prstGeom>
              <a:blipFill>
                <a:blip r:embed="rId10"/>
                <a:stretch>
                  <a:fillRect l="-604" b="-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840A1AEC-221C-F2EE-B0BE-52504E0576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8407092"/>
              </p:ext>
            </p:extLst>
          </p:nvPr>
        </p:nvGraphicFramePr>
        <p:xfrm>
          <a:off x="4831709" y="2785154"/>
          <a:ext cx="5194818" cy="3561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6343578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703580"/>
            <a:ext cx="3745230" cy="855980"/>
            <a:chOff x="3069" y="3914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914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小顶堆方法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79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rgbClr val="213497"/>
                  </a:solidFill>
                  <a:sym typeface="+mn-ea"/>
                </a:rPr>
                <a:t>MinHeap</a:t>
              </a:r>
              <a:r>
                <a:rPr lang="zh-CN" altLang="en-US" sz="1400" dirty="0">
                  <a:solidFill>
                    <a:srgbClr val="213497"/>
                  </a:solidFill>
                  <a:sym typeface="+mn-ea"/>
                </a:rPr>
                <a:t> </a:t>
              </a:r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Solution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254F63B7-CE54-B1FF-8031-7ED77447C993}"/>
                  </a:ext>
                </a:extLst>
              </p:cNvPr>
              <p:cNvSpPr/>
              <p:nvPr/>
            </p:nvSpPr>
            <p:spPr>
              <a:xfrm>
                <a:off x="1704884" y="2283563"/>
                <a:ext cx="9088846" cy="2589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pc="100" dirty="0">
                    <a:solidFill>
                      <a:schemeClr val="tx1"/>
                    </a:solidFill>
                    <a:latin typeface="+mj-ea"/>
                    <a:cs typeface="+mn-ea"/>
                  </a:rPr>
                  <a:t>      </a:t>
                </a:r>
                <a:r>
                  <a:rPr lang="zh-CN" altLang="en-US" spc="100" dirty="0">
                    <a:latin typeface="+mj-ea"/>
                    <a:cs typeface="+mn-ea"/>
                  </a:rPr>
                  <a:t>小</a:t>
                </a:r>
                <a:r>
                  <a:rPr lang="zh-CN" altLang="en-US" spc="100" dirty="0">
                    <a:solidFill>
                      <a:schemeClr val="tx1"/>
                    </a:solidFill>
                    <a:latin typeface="+mj-ea"/>
                    <a:cs typeface="+mn-ea"/>
                  </a:rPr>
                  <a:t>顶堆：进行一次插入和删除操作的时间复杂度为</a:t>
                </a:r>
                <a14:m>
                  <m:oMath xmlns:m="http://schemas.openxmlformats.org/officeDocument/2006/math">
                    <m:r>
                      <a:rPr lang="en-US" altLang="zh-CN" i="1" spc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</a:rPr>
                      <m:t>𝑂</m:t>
                    </m:r>
                    <m:r>
                      <a:rPr lang="en-US" altLang="zh-CN" i="1" spc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</a:rPr>
                      <m:t>(</m:t>
                    </m:r>
                    <m:r>
                      <a:rPr lang="en-US" altLang="zh-CN" i="1" spc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</a:rPr>
                      <m:t>𝑙𝑜𝑔</m:t>
                    </m:r>
                    <m:r>
                      <a:rPr lang="en-US" altLang="zh-CN" i="1" spc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</a:rPr>
                      <m:t>(</m:t>
                    </m:r>
                    <m:r>
                      <a:rPr lang="en-US" altLang="zh-CN" i="1" spc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</a:rPr>
                      <m:t>𝑛</m:t>
                    </m:r>
                    <m:r>
                      <a:rPr lang="en-US" altLang="zh-CN" i="1" spc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</a:rPr>
                      <m:t>))</m:t>
                    </m:r>
                  </m:oMath>
                </a14:m>
                <a:r>
                  <a:rPr lang="zh-CN" altLang="en-US" spc="100" dirty="0">
                    <a:solidFill>
                      <a:schemeClr val="tx1"/>
                    </a:solidFill>
                    <a:latin typeface="+mj-ea"/>
                    <a:cs typeface="+mn-ea"/>
                  </a:rPr>
                  <a:t>，维护</a:t>
                </a:r>
                <a:r>
                  <a:rPr lang="en-US" altLang="zh-CN" spc="100" dirty="0">
                    <a:solidFill>
                      <a:schemeClr val="tx1"/>
                    </a:solidFill>
                    <a:latin typeface="+mj-ea"/>
                    <a:cs typeface="+mn-ea"/>
                  </a:rPr>
                  <a:t>n</a:t>
                </a:r>
                <a:r>
                  <a:rPr lang="zh-CN" altLang="en-US" spc="100" dirty="0">
                    <a:solidFill>
                      <a:schemeClr val="tx1"/>
                    </a:solidFill>
                    <a:latin typeface="+mj-ea"/>
                    <a:cs typeface="+mn-ea"/>
                  </a:rPr>
                  <a:t>个数字构成的堆的期望时间复杂度为</a:t>
                </a:r>
                <a14:m>
                  <m:oMath xmlns:m="http://schemas.openxmlformats.org/officeDocument/2006/math">
                    <m:r>
                      <a:rPr lang="en-US" altLang="zh-CN" i="1" spc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ea"/>
                      </a:rPr>
                      <m:t>𝑂</m:t>
                    </m:r>
                    <m:d>
                      <m:dPr>
                        <m:ctrlPr>
                          <a:rPr lang="en-US" altLang="zh-CN" i="1" spc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+mn-ea"/>
                          </a:rPr>
                        </m:ctrlPr>
                      </m:dPr>
                      <m:e>
                        <m:r>
                          <a:rPr lang="en-US" altLang="zh-CN" i="1" spc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+mn-ea"/>
                          </a:rPr>
                          <m:t>𝑛𝑙𝑜𝑔</m:t>
                        </m:r>
                        <m:d>
                          <m:dPr>
                            <m:ctrlPr>
                              <a:rPr lang="en-US" altLang="zh-CN" i="1" spc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+mn-ea"/>
                              </a:rPr>
                            </m:ctrlPr>
                          </m:dPr>
                          <m:e>
                            <m:r>
                              <a:rPr lang="en-US" altLang="zh-CN" i="1" spc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+mn-ea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ea"/>
                  </a:rPr>
                  <a:t>。最主要的作用是给数字升序排序。</a:t>
                </a:r>
                <a:endParaRPr lang="en-US" altLang="zh-CN" spc="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      我们可以维护一个大小为</a:t>
                </a:r>
                <a:r>
                  <a:rPr lang="en-US" altLang="zh-CN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k</a:t>
                </a:r>
                <a:r>
                  <a:rPr lang="zh-CN" altLang="en-US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的小顶堆，最终这</a:t>
                </a:r>
                <a:r>
                  <a:rPr lang="en-US" altLang="zh-CN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k</a:t>
                </a:r>
                <a:r>
                  <a:rPr lang="zh-CN" altLang="en-US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个数字就是我们的答案。如果一个数字比堆顶元素小或者等于，那么他不可能挤掉堆中任意一个数字成为答案。如果一个数字比堆顶元素大（比当前的</a:t>
                </a:r>
                <a:r>
                  <a:rPr lang="en-US" altLang="zh-CN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k</a:t>
                </a:r>
                <a:r>
                  <a:rPr lang="zh-CN" altLang="en-US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个数字的最小值大），那么可以直接替换掉这个最小数字，即</a:t>
                </a:r>
                <a:r>
                  <a:rPr lang="zh-CN" altLang="en-US" spc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堆</a:t>
                </a:r>
                <a:r>
                  <a:rPr lang="zh-CN" altLang="en-US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顶元素，维护堆的时间复杂度为</a:t>
                </a:r>
                <a14:m>
                  <m:oMath xmlns:m="http://schemas.openxmlformats.org/officeDocument/2006/math">
                    <m:r>
                      <a:rPr lang="en-US" altLang="zh-CN" i="1" spc="100">
                        <a:latin typeface="Cambria Math" panose="02040503050406030204" pitchFamily="18" charset="0"/>
                        <a:cs typeface="+mn-ea"/>
                      </a:rPr>
                      <m:t>𝑂</m:t>
                    </m:r>
                    <m:r>
                      <a:rPr lang="en-US" altLang="zh-CN" i="1" spc="100">
                        <a:latin typeface="Cambria Math" panose="02040503050406030204" pitchFamily="18" charset="0"/>
                        <a:cs typeface="+mn-ea"/>
                      </a:rPr>
                      <m:t>(</m:t>
                    </m:r>
                    <m:r>
                      <a:rPr lang="en-US" altLang="zh-CN" i="1" spc="100">
                        <a:latin typeface="Cambria Math" panose="02040503050406030204" pitchFamily="18" charset="0"/>
                        <a:cs typeface="+mn-ea"/>
                      </a:rPr>
                      <m:t>𝑙𝑜𝑔</m:t>
                    </m:r>
                    <m:r>
                      <a:rPr lang="en-US" altLang="zh-CN" i="1" spc="100">
                        <a:latin typeface="Cambria Math" panose="02040503050406030204" pitchFamily="18" charset="0"/>
                        <a:cs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spc="100" smtClean="0">
                        <a:latin typeface="Cambria Math" panose="02040503050406030204" pitchFamily="18" charset="0"/>
                        <a:cs typeface="+mn-ea"/>
                      </a:rPr>
                      <m:t>k</m:t>
                    </m:r>
                    <m:r>
                      <a:rPr lang="en-US" altLang="zh-CN" i="1" spc="100">
                        <a:latin typeface="Cambria Math" panose="02040503050406030204" pitchFamily="18" charset="0"/>
                        <a:cs typeface="+mn-ea"/>
                      </a:rPr>
                      <m:t>))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。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254F63B7-CE54-B1FF-8031-7ED77447C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884" y="2283563"/>
                <a:ext cx="9088846" cy="2589427"/>
              </a:xfrm>
              <a:prstGeom prst="rect">
                <a:avLst/>
              </a:prstGeom>
              <a:blipFill>
                <a:blip r:embed="rId10"/>
                <a:stretch>
                  <a:fillRect l="-558" r="-418" b="-2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9318939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小顶堆方法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rgbClr val="213497"/>
                  </a:solidFill>
                  <a:sym typeface="+mn-ea"/>
                </a:rPr>
                <a:t>MinHeap</a:t>
              </a:r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 Solution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254F63B7-CE54-B1FF-8031-7ED77447C993}"/>
                  </a:ext>
                </a:extLst>
              </p:cNvPr>
              <p:cNvSpPr/>
              <p:nvPr/>
            </p:nvSpPr>
            <p:spPr>
              <a:xfrm>
                <a:off x="3712548" y="1859901"/>
                <a:ext cx="5004070" cy="873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时间复杂度</a:t>
                </a:r>
                <a:r>
                  <a:rPr lang="en-US" altLang="zh-CN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pc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O</m:t>
                    </m:r>
                    <m:d>
                      <m:dPr>
                        <m:ctrlPr>
                          <a:rPr lang="en-US" altLang="zh-CN" i="1" spc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spc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CN" i="1" spc="10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log</m:t>
                        </m:r>
                        <m:r>
                          <a:rPr lang="en-US" altLang="zh-CN" b="0" i="1" spc="10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(</m:t>
                        </m:r>
                        <m:r>
                          <a:rPr lang="en-US" altLang="zh-CN" b="0" i="1" spc="10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𝑘</m:t>
                        </m:r>
                        <m:r>
                          <a:rPr lang="en-US" altLang="zh-CN" b="0" i="1" spc="10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，空间复杂度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pc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O</m:t>
                    </m:r>
                    <m:d>
                      <m:dPr>
                        <m:ctrlPr>
                          <a:rPr lang="en-US" altLang="zh-CN" i="1" spc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</m:ctrlPr>
                      </m:dPr>
                      <m:e>
                        <m:r>
                          <a:rPr lang="en-US" altLang="zh-CN" i="1" spc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</a:rPr>
                          <m:t>𝑘</m:t>
                        </m:r>
                      </m:e>
                    </m:d>
                  </m:oMath>
                </a14:m>
                <a:endParaRPr lang="en-US" altLang="zh-CN" spc="100" dirty="0">
                  <a:solidFill>
                    <a:schemeClr val="tx1"/>
                  </a:solidFill>
                  <a:ea typeface="微软雅黑" panose="020B0503020204020204" pitchFamily="34" charset="-122"/>
                  <a:cs typeface="+mn-ea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优点：时间复杂度低，空间复杂度小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254F63B7-CE54-B1FF-8031-7ED77447C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548" y="1859901"/>
                <a:ext cx="5004070" cy="873957"/>
              </a:xfrm>
              <a:prstGeom prst="rect">
                <a:avLst/>
              </a:prstGeom>
              <a:blipFill>
                <a:blip r:embed="rId10"/>
                <a:stretch>
                  <a:fillRect l="-974" b="-10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图表 24">
            <a:extLst>
              <a:ext uri="{FF2B5EF4-FFF2-40B4-BE49-F238E27FC236}">
                <a16:creationId xmlns:a16="http://schemas.microsoft.com/office/drawing/2014/main" id="{22F9C1D5-ADF7-44C4-B7E6-B216029AC9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5222294"/>
              </p:ext>
            </p:extLst>
          </p:nvPr>
        </p:nvGraphicFramePr>
        <p:xfrm>
          <a:off x="3884741" y="2918851"/>
          <a:ext cx="4422518" cy="3015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2874801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算法比较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Algorithm Comparison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C1E15BA-542F-46F1-B46F-1276F4DD1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843445"/>
              </p:ext>
            </p:extLst>
          </p:nvPr>
        </p:nvGraphicFramePr>
        <p:xfrm>
          <a:off x="3246777" y="2475865"/>
          <a:ext cx="5805126" cy="20857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7521">
                  <a:extLst>
                    <a:ext uri="{9D8B030D-6E8A-4147-A177-3AD203B41FA5}">
                      <a16:colId xmlns:a16="http://schemas.microsoft.com/office/drawing/2014/main" val="1684665919"/>
                    </a:ext>
                  </a:extLst>
                </a:gridCol>
                <a:gridCol w="967521">
                  <a:extLst>
                    <a:ext uri="{9D8B030D-6E8A-4147-A177-3AD203B41FA5}">
                      <a16:colId xmlns:a16="http://schemas.microsoft.com/office/drawing/2014/main" val="1805396451"/>
                    </a:ext>
                  </a:extLst>
                </a:gridCol>
                <a:gridCol w="967521">
                  <a:extLst>
                    <a:ext uri="{9D8B030D-6E8A-4147-A177-3AD203B41FA5}">
                      <a16:colId xmlns:a16="http://schemas.microsoft.com/office/drawing/2014/main" val="4018441302"/>
                    </a:ext>
                  </a:extLst>
                </a:gridCol>
                <a:gridCol w="967521">
                  <a:extLst>
                    <a:ext uri="{9D8B030D-6E8A-4147-A177-3AD203B41FA5}">
                      <a16:colId xmlns:a16="http://schemas.microsoft.com/office/drawing/2014/main" val="2151114042"/>
                    </a:ext>
                  </a:extLst>
                </a:gridCol>
                <a:gridCol w="967521">
                  <a:extLst>
                    <a:ext uri="{9D8B030D-6E8A-4147-A177-3AD203B41FA5}">
                      <a16:colId xmlns:a16="http://schemas.microsoft.com/office/drawing/2014/main" val="3851797790"/>
                    </a:ext>
                  </a:extLst>
                </a:gridCol>
                <a:gridCol w="967521">
                  <a:extLst>
                    <a:ext uri="{9D8B030D-6E8A-4147-A177-3AD203B41FA5}">
                      <a16:colId xmlns:a16="http://schemas.microsoft.com/office/drawing/2014/main" val="707037430"/>
                    </a:ext>
                  </a:extLst>
                </a:gridCol>
              </a:tblGrid>
              <a:tr h="35961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</a:rPr>
                        <a:t>数据规模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 dirty="0">
                          <a:effectLst/>
                        </a:rPr>
                        <a:t>100000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 dirty="0">
                          <a:effectLst/>
                        </a:rPr>
                        <a:t>200000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 dirty="0">
                          <a:effectLst/>
                        </a:rPr>
                        <a:t>300000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 dirty="0">
                          <a:effectLst/>
                        </a:rPr>
                        <a:t>400000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 dirty="0">
                          <a:effectLst/>
                        </a:rPr>
                        <a:t>500000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90243"/>
                  </a:ext>
                </a:extLst>
              </a:tr>
              <a:tr h="34163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选择排序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0.012587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0.025092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0.037965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0.050285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0.062876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1095960"/>
                  </a:ext>
                </a:extLst>
              </a:tr>
              <a:tr h="34163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冒泡排序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0.041802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0.082055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0.122706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0.163049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0.204093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2367487"/>
                  </a:ext>
                </a:extLst>
              </a:tr>
              <a:tr h="34163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小顶堆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0.000133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0.00024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0.000362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0.000477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0.000605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0324949"/>
                  </a:ext>
                </a:extLst>
              </a:tr>
              <a:tr h="34163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快排优化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0.00151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0.002783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0.003958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0.005073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0.006016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0712695"/>
                  </a:ext>
                </a:extLst>
              </a:tr>
              <a:tr h="35961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大顶堆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0.0087387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0.0165829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0.0256743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</a:rPr>
                        <a:t>0.033543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 dirty="0">
                          <a:effectLst/>
                        </a:rPr>
                        <a:t>0.0412842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86665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254F63B7-CE54-B1FF-8031-7ED77447C993}"/>
                  </a:ext>
                </a:extLst>
              </p:cNvPr>
              <p:cNvSpPr/>
              <p:nvPr/>
            </p:nvSpPr>
            <p:spPr>
              <a:xfrm>
                <a:off x="2630055" y="1597630"/>
                <a:ext cx="7218564" cy="10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1400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1. </a:t>
                </a:r>
                <a:r>
                  <a:rPr lang="zh-CN" altLang="en-US" sz="1400" spc="1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可以看到对于时间复杂度为</a:t>
                </a:r>
                <a14:m>
                  <m:oMath xmlns:m="http://schemas.openxmlformats.org/officeDocument/2006/math">
                    <m:r>
                      <a:rPr lang="en-US" altLang="zh-CN" sz="1400" i="1" spc="1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𝑂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𝑘𝑛</m:t>
                    </m:r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</a:rPr>
                  <a:t>的算法来说，选择排序会快于冒泡排序。</a:t>
                </a:r>
                <a:endParaRPr lang="en-US" altLang="zh-CN" sz="1400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400" dirty="0"/>
                  <a:t>2. </a:t>
                </a:r>
                <a:r>
                  <a:rPr lang="zh-CN" altLang="en-US" sz="1400" dirty="0"/>
                  <a:t>大顶堆</a:t>
                </a:r>
                <a14:m>
                  <m:oMath xmlns:m="http://schemas.openxmlformats.org/officeDocument/2006/math">
                    <m:r>
                      <a:rPr lang="en-US" altLang="zh-CN" sz="1400" i="1" spc="1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𝑂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i="1" dirty="0" err="1" smtClean="0">
                        <a:latin typeface="Cambria Math" panose="02040503050406030204" pitchFamily="18" charset="0"/>
                      </a:rPr>
                      <m:t>𝑛𝑙𝑜𝑔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sz="1400" dirty="0"/>
                  <a:t>的时间复杂度较高。</a:t>
                </a:r>
                <a:r>
                  <a:rPr lang="en-US" altLang="zh-CN" sz="1400" dirty="0"/>
                  <a:t> </a:t>
                </a:r>
                <a:endParaRPr lang="en-US" altLang="zh-CN" sz="1400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400" dirty="0"/>
                  <a:t>3. </a:t>
                </a:r>
                <a:r>
                  <a:rPr lang="zh-CN" altLang="en-US" sz="1400" dirty="0"/>
                  <a:t>对于</a:t>
                </a:r>
                <a14:m>
                  <m:oMath xmlns:m="http://schemas.openxmlformats.org/officeDocument/2006/math">
                    <m:r>
                      <a:rPr lang="en-US" altLang="zh-CN" sz="1400" i="1" spc="1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</a:rPr>
                      <m:t>𝑂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sz="1400" i="1" dirty="0" err="1">
                        <a:latin typeface="Cambria Math" panose="02040503050406030204" pitchFamily="18" charset="0"/>
                      </a:rPr>
                      <m:t>lo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))  </m:t>
                    </m:r>
                    <m:r>
                      <a:rPr lang="zh-CN" altLang="en-US" sz="1400" i="1" dirty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1400" dirty="0"/>
                  <a:t>小顶堆解法和</a:t>
                </a:r>
                <a:r>
                  <a:rPr lang="en-US" altLang="zh-CN" sz="1400" dirty="0"/>
                  <a:t>O(n)</a:t>
                </a:r>
                <a:r>
                  <a:rPr lang="zh-CN" altLang="en-US" sz="1400" dirty="0"/>
                  <a:t>时间复杂度的快速排序优化解法，小顶堆表现更好。</a:t>
                </a:r>
                <a:endParaRPr lang="en-US" altLang="zh-CN" sz="1400" dirty="0"/>
              </a:p>
            </p:txBody>
          </p:sp>
        </mc:Choice>
        <mc:Fallback xmlns="">
          <p:sp>
            <p:nvSpPr>
              <p:cNvPr id="2" name="菠萝大侠：矩形 2">
                <a:extLst>
                  <a:ext uri="{FF2B5EF4-FFF2-40B4-BE49-F238E27FC236}">
                    <a16:creationId xmlns:a16="http://schemas.microsoft.com/office/drawing/2014/main" id="{254F63B7-CE54-B1FF-8031-7ED77447C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055" y="1597630"/>
                <a:ext cx="7218564" cy="1023165"/>
              </a:xfrm>
              <a:prstGeom prst="rect">
                <a:avLst/>
              </a:prstGeom>
              <a:blipFill>
                <a:blip r:embed="rId10"/>
                <a:stretch>
                  <a:fillRect l="-253" r="-2700" b="-5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966DCF5F-7A23-4B22-8F48-FDFA9A7F6B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0288667"/>
              </p:ext>
            </p:extLst>
          </p:nvPr>
        </p:nvGraphicFramePr>
        <p:xfrm>
          <a:off x="2724323" y="2643805"/>
          <a:ext cx="6542630" cy="3442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66258995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Graphic spid="24" grpId="0">
        <p:bldAsOne/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菠萝大侠：图片 5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850" y="711835"/>
            <a:ext cx="908050" cy="908050"/>
          </a:xfrm>
          <a:prstGeom prst="rect">
            <a:avLst/>
          </a:prstGeom>
        </p:spPr>
      </p:pic>
      <p:pic>
        <p:nvPicPr>
          <p:cNvPr id="7" name="菠萝大侠：图片 6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700" y="5457190"/>
            <a:ext cx="877570" cy="969010"/>
          </a:xfrm>
          <a:prstGeom prst="rect">
            <a:avLst/>
          </a:prstGeom>
        </p:spPr>
      </p:pic>
      <p:pic>
        <p:nvPicPr>
          <p:cNvPr id="8" name="菠萝大侠：图片 7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535" y="921385"/>
            <a:ext cx="966470" cy="966470"/>
          </a:xfrm>
          <a:prstGeom prst="rect">
            <a:avLst/>
          </a:prstGeom>
        </p:spPr>
      </p:pic>
      <p:pic>
        <p:nvPicPr>
          <p:cNvPr id="9" name="菠萝大侠：图片 8" descr="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9810" y="5098415"/>
            <a:ext cx="1024890" cy="956945"/>
          </a:xfrm>
          <a:prstGeom prst="rect">
            <a:avLst/>
          </a:prstGeom>
        </p:spPr>
      </p:pic>
      <p:grpSp>
        <p:nvGrpSpPr>
          <p:cNvPr id="34" name="菠萝大侠：组合 33"/>
          <p:cNvGrpSpPr/>
          <p:nvPr/>
        </p:nvGrpSpPr>
        <p:grpSpPr>
          <a:xfrm>
            <a:off x="5456555" y="921385"/>
            <a:ext cx="1450975" cy="5504815"/>
            <a:chOff x="8593" y="1451"/>
            <a:chExt cx="2285" cy="8669"/>
          </a:xfrm>
        </p:grpSpPr>
        <p:pic>
          <p:nvPicPr>
            <p:cNvPr id="12" name="图片 11" descr="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8960000">
              <a:off x="9646" y="7858"/>
              <a:ext cx="1232" cy="2262"/>
            </a:xfrm>
            <a:prstGeom prst="rect">
              <a:avLst/>
            </a:prstGeom>
          </p:spPr>
        </p:pic>
        <p:pic>
          <p:nvPicPr>
            <p:cNvPr id="15" name="图片 14" descr="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93" y="1451"/>
              <a:ext cx="756" cy="3109"/>
            </a:xfrm>
            <a:prstGeom prst="rect">
              <a:avLst/>
            </a:prstGeom>
          </p:spPr>
        </p:pic>
      </p:grp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9909810" y="1887855"/>
            <a:ext cx="1932305" cy="4549775"/>
            <a:chOff x="15606" y="2973"/>
            <a:chExt cx="3043" cy="7165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15606" y="5182"/>
              <a:ext cx="2604" cy="1789"/>
            </a:xfrm>
            <a:prstGeom prst="rect">
              <a:avLst/>
            </a:prstGeom>
          </p:spPr>
        </p:pic>
      </p:grpSp>
      <p:sp>
        <p:nvSpPr>
          <p:cNvPr id="16" name="菠萝大侠：文本框 15"/>
          <p:cNvSpPr txBox="1"/>
          <p:nvPr/>
        </p:nvSpPr>
        <p:spPr>
          <a:xfrm>
            <a:off x="4170045" y="1994649"/>
            <a:ext cx="38519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n w="19050">
                  <a:solidFill>
                    <a:srgbClr val="213497"/>
                  </a:solidFill>
                </a:ln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PART 04</a:t>
            </a:r>
            <a:r>
              <a:rPr lang="en-US" altLang="zh-CN" sz="5000" dirty="0">
                <a:ln w="19050">
                  <a:solidFill>
                    <a:srgbClr val="213497"/>
                  </a:solidFill>
                </a:ln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</a:p>
        </p:txBody>
      </p:sp>
      <p:sp>
        <p:nvSpPr>
          <p:cNvPr id="24" name="菠萝大侠：文本框 23"/>
          <p:cNvSpPr txBox="1"/>
          <p:nvPr/>
        </p:nvSpPr>
        <p:spPr>
          <a:xfrm>
            <a:off x="1881505" y="2967469"/>
            <a:ext cx="87941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8000" spc="390" dirty="0">
                <a:solidFill>
                  <a:srgbClr val="213497"/>
                </a:solidFill>
                <a:uFillTx/>
                <a:latin typeface="汉仪中宋S" panose="00020600040101010101" charset="-122"/>
                <a:ea typeface="汉仪中宋S" panose="00020600040101010101" charset="-122"/>
              </a:rPr>
              <a:t>额外的工作</a:t>
            </a:r>
            <a:endParaRPr lang="zh-CN" altLang="zh-CN" sz="8000" spc="390" dirty="0">
              <a:solidFill>
                <a:srgbClr val="213497"/>
              </a:solidFill>
              <a:uFillTx/>
              <a:latin typeface="汉仪中宋S" panose="00020600040101010101" charset="-122"/>
              <a:ea typeface="汉仪中宋S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  <p:sp>
        <p:nvSpPr>
          <p:cNvPr id="2" name="菠萝大侠：矩形 2">
            <a:extLst>
              <a:ext uri="{FF2B5EF4-FFF2-40B4-BE49-F238E27FC236}">
                <a16:creationId xmlns:a16="http://schemas.microsoft.com/office/drawing/2014/main" id="{254F63B7-CE54-B1FF-8031-7ED77447C993}"/>
              </a:ext>
            </a:extLst>
          </p:cNvPr>
          <p:cNvSpPr/>
          <p:nvPr/>
        </p:nvSpPr>
        <p:spPr>
          <a:xfrm>
            <a:off x="5105400" y="1512397"/>
            <a:ext cx="2311400" cy="499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Python Version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04D392-9B28-40D6-989B-5C47BCCE0E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80" y="2234859"/>
            <a:ext cx="7467184" cy="28875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469920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9909810" y="1887855"/>
            <a:ext cx="1932305" cy="4549775"/>
            <a:chOff x="15606" y="2973"/>
            <a:chExt cx="3043" cy="7165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5606" y="5182"/>
              <a:ext cx="2604" cy="1789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33120"/>
            <a:chOff x="3069" y="3862"/>
            <a:chExt cx="5898" cy="1312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数据生成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268" y="4691"/>
              <a:ext cx="542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rgbClr val="213497"/>
                  </a:solidFill>
                </a:rPr>
                <a:t>Background and significance of the topic</a:t>
              </a: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菠萝大侠：矩形 2"/>
          <p:cNvSpPr/>
          <p:nvPr/>
        </p:nvSpPr>
        <p:spPr>
          <a:xfrm>
            <a:off x="5278121" y="1952262"/>
            <a:ext cx="5061131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spc="1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根据题目要求：需要生成大小为</a:t>
            </a:r>
            <a:r>
              <a:rPr lang="en-US" altLang="zh-CN" sz="1200" spc="1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1e4</a:t>
            </a:r>
            <a:r>
              <a:rPr lang="zh-CN" altLang="en-US" sz="1200" spc="1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的随机数据作为前置基础数据。然后需要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10W-50W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共五组数据作为算法测试数据，以及问题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5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中需要小规模数据进行测试（此处我们指定数据规模为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1e6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</a:t>
            </a:r>
            <a:endParaRPr lang="zh-CN" altLang="en-US" sz="1200" spc="1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9" name="菠萝大侠：文本框 3"/>
          <p:cNvSpPr txBox="1"/>
          <p:nvPr/>
        </p:nvSpPr>
        <p:spPr>
          <a:xfrm>
            <a:off x="1896428" y="1575475"/>
            <a:ext cx="247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rPr>
              <a:t>Generator</a:t>
            </a:r>
            <a:endParaRPr lang="zh-CN" altLang="zh-CN" sz="2400" dirty="0">
              <a:solidFill>
                <a:srgbClr val="213497"/>
              </a:solidFill>
              <a:latin typeface="汉仪中宋S" panose="00020600040101010101" charset="-122"/>
              <a:ea typeface="汉仪中宋S" panose="00020600040101010101" charset="-122"/>
            </a:endParaRPr>
          </a:p>
        </p:txBody>
      </p:sp>
      <p:sp>
        <p:nvSpPr>
          <p:cNvPr id="12" name="菠萝大侠：文本框 47"/>
          <p:cNvSpPr txBox="1"/>
          <p:nvPr/>
        </p:nvSpPr>
        <p:spPr>
          <a:xfrm>
            <a:off x="1853882" y="3399453"/>
            <a:ext cx="182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rPr>
              <a:t>Input File</a:t>
            </a:r>
            <a:endParaRPr lang="zh-CN" altLang="zh-CN" sz="2400" dirty="0">
              <a:solidFill>
                <a:srgbClr val="213497"/>
              </a:solidFill>
              <a:latin typeface="汉仪中宋S" panose="00020600040101010101" charset="-122"/>
              <a:ea typeface="汉仪中宋S" panose="00020600040101010101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D0CB6A-565F-957F-A80A-C6BBA97E94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6428" y="2070418"/>
            <a:ext cx="2590800" cy="1193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BC11BE6-E38C-FF99-293F-5A855A40A2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9449" y="3874196"/>
            <a:ext cx="2082800" cy="2006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E2977FE-5E6A-EECB-1229-10C2A15A04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3057" y="3146524"/>
            <a:ext cx="4566257" cy="21995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ldLvl="0" animBg="1"/>
      <p:bldP spid="7" grpId="0"/>
      <p:bldP spid="9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0" y="-11430"/>
            <a:ext cx="6125210" cy="686943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菠萝大侠：文本框 15"/>
          <p:cNvSpPr txBox="1"/>
          <p:nvPr/>
        </p:nvSpPr>
        <p:spPr>
          <a:xfrm>
            <a:off x="6688455" y="1619885"/>
            <a:ext cx="5061585" cy="402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4200" spc="100">
                <a:solidFill>
                  <a:srgbClr val="213497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</a:rPr>
              <a:t>感谢观看</a:t>
            </a:r>
          </a:p>
        </p:txBody>
      </p:sp>
      <p:pic>
        <p:nvPicPr>
          <p:cNvPr id="6" name="菠萝大侠：图片 5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850" y="711835"/>
            <a:ext cx="753745" cy="753745"/>
          </a:xfrm>
          <a:prstGeom prst="rect">
            <a:avLst/>
          </a:prstGeom>
        </p:spPr>
      </p:pic>
      <p:pic>
        <p:nvPicPr>
          <p:cNvPr id="7" name="菠萝大侠：图片 6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700" y="5571490"/>
            <a:ext cx="774065" cy="854710"/>
          </a:xfrm>
          <a:prstGeom prst="rect">
            <a:avLst/>
          </a:prstGeom>
        </p:spPr>
      </p:pic>
      <p:pic>
        <p:nvPicPr>
          <p:cNvPr id="8" name="菠萝大侠：图片 7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535" y="921385"/>
            <a:ext cx="966470" cy="966470"/>
          </a:xfrm>
          <a:prstGeom prst="rect">
            <a:avLst/>
          </a:prstGeom>
        </p:spPr>
      </p:pic>
      <p:pic>
        <p:nvPicPr>
          <p:cNvPr id="9" name="菠萝大侠：图片 8" descr="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9810" y="5229860"/>
            <a:ext cx="1024890" cy="956945"/>
          </a:xfrm>
          <a:prstGeom prst="rect">
            <a:avLst/>
          </a:prstGeom>
        </p:spPr>
      </p:pic>
      <p:grpSp>
        <p:nvGrpSpPr>
          <p:cNvPr id="34" name="菠萝大侠：组合 33"/>
          <p:cNvGrpSpPr/>
          <p:nvPr/>
        </p:nvGrpSpPr>
        <p:grpSpPr>
          <a:xfrm>
            <a:off x="5456555" y="921385"/>
            <a:ext cx="1450975" cy="5504815"/>
            <a:chOff x="8593" y="1451"/>
            <a:chExt cx="2285" cy="8669"/>
          </a:xfrm>
        </p:grpSpPr>
        <p:pic>
          <p:nvPicPr>
            <p:cNvPr id="12" name="图片 11" descr="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8960000">
              <a:off x="9646" y="7858"/>
              <a:ext cx="1232" cy="2262"/>
            </a:xfrm>
            <a:prstGeom prst="rect">
              <a:avLst/>
            </a:prstGeom>
          </p:spPr>
        </p:pic>
        <p:pic>
          <p:nvPicPr>
            <p:cNvPr id="15" name="图片 14" descr="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93" y="1451"/>
              <a:ext cx="756" cy="3109"/>
            </a:xfrm>
            <a:prstGeom prst="rect">
              <a:avLst/>
            </a:prstGeom>
          </p:spPr>
        </p:pic>
      </p:grp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9909810" y="1887855"/>
            <a:ext cx="1932305" cy="4549775"/>
            <a:chOff x="15606" y="2973"/>
            <a:chExt cx="3043" cy="7165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15606" y="5182"/>
              <a:ext cx="2604" cy="1789"/>
            </a:xfrm>
            <a:prstGeom prst="rect">
              <a:avLst/>
            </a:prstGeom>
          </p:spPr>
        </p:pic>
      </p:grpSp>
      <p:sp>
        <p:nvSpPr>
          <p:cNvPr id="25" name="菠萝大侠：文本框 24"/>
          <p:cNvSpPr txBox="1"/>
          <p:nvPr/>
        </p:nvSpPr>
        <p:spPr>
          <a:xfrm>
            <a:off x="1189990" y="2141220"/>
            <a:ext cx="771588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dirty="0">
                <a:ln w="12700">
                  <a:solidFill>
                    <a:srgbClr val="213497"/>
                  </a:solidFill>
                </a:ln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CAPSTONE</a:t>
            </a:r>
          </a:p>
          <a:p>
            <a:r>
              <a:rPr lang="en-US" altLang="zh-CN" sz="5000" dirty="0">
                <a:ln w="12700">
                  <a:solidFill>
                    <a:srgbClr val="213497"/>
                  </a:solidFill>
                </a:ln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PRESENTATIAN</a:t>
            </a:r>
          </a:p>
        </p:txBody>
      </p:sp>
      <p:grpSp>
        <p:nvGrpSpPr>
          <p:cNvPr id="29" name="菠萝大侠：组合 28"/>
          <p:cNvGrpSpPr/>
          <p:nvPr/>
        </p:nvGrpSpPr>
        <p:grpSpPr>
          <a:xfrm>
            <a:off x="1283335" y="3895725"/>
            <a:ext cx="5807710" cy="530860"/>
            <a:chOff x="2004" y="3590"/>
            <a:chExt cx="9146" cy="836"/>
          </a:xfrm>
        </p:grpSpPr>
        <p:sp>
          <p:nvSpPr>
            <p:cNvPr id="28" name="矩形 27"/>
            <p:cNvSpPr/>
            <p:nvPr/>
          </p:nvSpPr>
          <p:spPr>
            <a:xfrm>
              <a:off x="2004" y="3590"/>
              <a:ext cx="7328" cy="836"/>
            </a:xfrm>
            <a:prstGeom prst="rect">
              <a:avLst/>
            </a:prstGeom>
            <a:solidFill>
              <a:srgbClr val="21349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073" y="3691"/>
              <a:ext cx="907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spc="100" dirty="0">
                  <a:solidFill>
                    <a:schemeClr val="bg1"/>
                  </a:solidFill>
                  <a:uFillTx/>
                </a:rPr>
                <a:t>计算机与软件学院</a:t>
              </a:r>
              <a:r>
                <a:rPr lang="en-US" altLang="zh-CN" sz="2000" spc="100" dirty="0">
                  <a:solidFill>
                    <a:schemeClr val="bg1"/>
                  </a:solidFill>
                  <a:uFillTx/>
                </a:rPr>
                <a:t>2021</a:t>
              </a:r>
              <a:r>
                <a:rPr lang="zh-CN" altLang="en-US" sz="2000" spc="100" dirty="0">
                  <a:solidFill>
                    <a:schemeClr val="bg1"/>
                  </a:solidFill>
                  <a:uFillTx/>
                </a:rPr>
                <a:t>级计科卓越班</a:t>
              </a:r>
            </a:p>
          </p:txBody>
        </p:sp>
      </p:grpSp>
      <p:sp>
        <p:nvSpPr>
          <p:cNvPr id="30" name="菠萝大侠：文本框 29"/>
          <p:cNvSpPr txBox="1"/>
          <p:nvPr/>
        </p:nvSpPr>
        <p:spPr>
          <a:xfrm>
            <a:off x="1176338" y="4613275"/>
            <a:ext cx="5587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spc="100" dirty="0">
                <a:solidFill>
                  <a:srgbClr val="213497"/>
                </a:solidFill>
              </a:rPr>
              <a:t>指导老师：</a:t>
            </a:r>
            <a:r>
              <a:rPr lang="zh-CN" altLang="en-US" sz="2000" spc="100" dirty="0">
                <a:solidFill>
                  <a:srgbClr val="213497"/>
                </a:solidFill>
              </a:rPr>
              <a:t>杨烜   分享</a:t>
            </a:r>
            <a:r>
              <a:rPr lang="zh-CN" altLang="zh-CN" sz="2000" spc="100" dirty="0">
                <a:solidFill>
                  <a:srgbClr val="213497"/>
                </a:solidFill>
              </a:rPr>
              <a:t>人：</a:t>
            </a:r>
            <a:r>
              <a:rPr lang="zh-CN" altLang="en-US" sz="2000" spc="100" dirty="0">
                <a:solidFill>
                  <a:srgbClr val="213497"/>
                </a:solidFill>
              </a:rPr>
              <a:t>陈天行</a:t>
            </a:r>
            <a:endParaRPr lang="zh-CN" altLang="zh-CN" sz="2000" spc="100" dirty="0">
              <a:solidFill>
                <a:srgbClr val="213497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30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9909810" y="1887855"/>
            <a:ext cx="1932305" cy="4549775"/>
            <a:chOff x="15606" y="2973"/>
            <a:chExt cx="3043" cy="7165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5606" y="5182"/>
              <a:ext cx="2604" cy="1789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33120"/>
            <a:chOff x="3069" y="3862"/>
            <a:chExt cx="5898" cy="1312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算法正确性检验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268" y="4691"/>
              <a:ext cx="542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</a:rPr>
                <a:t>Algorithm Accuracy</a:t>
              </a:r>
              <a:r>
                <a:rPr lang="zh-CN" altLang="en-US" sz="1400" dirty="0">
                  <a:solidFill>
                    <a:srgbClr val="213497"/>
                  </a:solidFill>
                </a:rPr>
                <a:t> </a:t>
              </a:r>
              <a:r>
                <a:rPr lang="en" altLang="zh-CN" sz="1400" dirty="0">
                  <a:solidFill>
                    <a:srgbClr val="213497"/>
                  </a:solidFill>
                </a:rPr>
                <a:t>Verification</a:t>
              </a:r>
              <a:endParaRPr lang="zh-CN" altLang="en-US" sz="1400" dirty="0">
                <a:solidFill>
                  <a:srgbClr val="213497"/>
                </a:solidFill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AA7E10-69E1-C5A2-E980-2F2310A8A6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9000" y="2910477"/>
            <a:ext cx="6220679" cy="849520"/>
          </a:xfrm>
          <a:prstGeom prst="rect">
            <a:avLst/>
          </a:prstGeom>
        </p:spPr>
      </p:pic>
      <p:sp>
        <p:nvSpPr>
          <p:cNvPr id="4" name="菠萝大侠：矩形 2">
            <a:extLst>
              <a:ext uri="{FF2B5EF4-FFF2-40B4-BE49-F238E27FC236}">
                <a16:creationId xmlns:a16="http://schemas.microsoft.com/office/drawing/2014/main" id="{89454270-55A3-67A7-BF2D-C8FE89CAEC74}"/>
              </a:ext>
            </a:extLst>
          </p:cNvPr>
          <p:cNvSpPr/>
          <p:nvPr/>
        </p:nvSpPr>
        <p:spPr>
          <a:xfrm>
            <a:off x="3140347" y="2051267"/>
            <a:ext cx="591130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每一次排序后，我们都进行一次算法正确性检验，如果序列在经过算法后变得有序，输出“</a:t>
            </a:r>
            <a:r>
              <a:rPr lang="en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OK”</a:t>
            </a:r>
            <a:r>
              <a:rPr lang="zh-CN" altLang="e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否则输出“</a:t>
            </a:r>
            <a:r>
              <a:rPr lang="en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Fail”</a:t>
            </a:r>
            <a:r>
              <a:rPr lang="zh-CN" altLang="e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：</a:t>
            </a:r>
            <a:endParaRPr lang="zh-CN" altLang="en-US" sz="1200" spc="1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FCB49A-C521-2A2C-88E4-7EBA1C49D1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9800" y="4617455"/>
            <a:ext cx="7772400" cy="1074171"/>
          </a:xfrm>
          <a:prstGeom prst="rect">
            <a:avLst/>
          </a:prstGeom>
        </p:spPr>
      </p:pic>
      <p:sp>
        <p:nvSpPr>
          <p:cNvPr id="7" name="菠萝大侠：矩形 2">
            <a:extLst>
              <a:ext uri="{FF2B5EF4-FFF2-40B4-BE49-F238E27FC236}">
                <a16:creationId xmlns:a16="http://schemas.microsoft.com/office/drawing/2014/main" id="{0C216849-EC4D-F7BA-4066-1B8D4FE08390}"/>
              </a:ext>
            </a:extLst>
          </p:cNvPr>
          <p:cNvSpPr/>
          <p:nvPr/>
        </p:nvSpPr>
        <p:spPr>
          <a:xfrm>
            <a:off x="3140347" y="4027338"/>
            <a:ext cx="5911306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spc="1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Example</a:t>
            </a:r>
            <a:r>
              <a:rPr lang="zh-CN" altLang="en-US" sz="1200" spc="1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lang="en-US" altLang="zh-CN" sz="1200" spc="1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below:</a:t>
            </a:r>
            <a:endParaRPr lang="zh-CN" altLang="en-US" sz="1200" spc="1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041884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9909810" y="1887855"/>
            <a:ext cx="1932305" cy="4549775"/>
            <a:chOff x="15606" y="2973"/>
            <a:chExt cx="3043" cy="7165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5606" y="5182"/>
              <a:ext cx="2604" cy="1789"/>
            </a:xfrm>
            <a:prstGeom prst="rect">
              <a:avLst/>
            </a:prstGeom>
          </p:spPr>
        </p:pic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33120"/>
            <a:chOff x="3069" y="3862"/>
            <a:chExt cx="5898" cy="1312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</a:rPr>
                <a:t>基准数据运行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268" y="4691"/>
              <a:ext cx="542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rgbClr val="213497"/>
                  </a:solidFill>
                </a:rPr>
                <a:t>Background and significance of the topic</a:t>
              </a: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55F7BB-59AB-60BF-30BD-674729389B9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1395" y="1709161"/>
            <a:ext cx="5927954" cy="4455551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07BE43D-9A19-D833-9017-9ADEEC420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807976"/>
              </p:ext>
            </p:extLst>
          </p:nvPr>
        </p:nvGraphicFramePr>
        <p:xfrm>
          <a:off x="2420704" y="2632014"/>
          <a:ext cx="7419171" cy="7277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1992">
                  <a:extLst>
                    <a:ext uri="{9D8B030D-6E8A-4147-A177-3AD203B41FA5}">
                      <a16:colId xmlns:a16="http://schemas.microsoft.com/office/drawing/2014/main" val="1470292957"/>
                    </a:ext>
                  </a:extLst>
                </a:gridCol>
                <a:gridCol w="1080443">
                  <a:extLst>
                    <a:ext uri="{9D8B030D-6E8A-4147-A177-3AD203B41FA5}">
                      <a16:colId xmlns:a16="http://schemas.microsoft.com/office/drawing/2014/main" val="3581943490"/>
                    </a:ext>
                  </a:extLst>
                </a:gridCol>
                <a:gridCol w="1236216">
                  <a:extLst>
                    <a:ext uri="{9D8B030D-6E8A-4147-A177-3AD203B41FA5}">
                      <a16:colId xmlns:a16="http://schemas.microsoft.com/office/drawing/2014/main" val="4123912626"/>
                    </a:ext>
                  </a:extLst>
                </a:gridCol>
                <a:gridCol w="1236216">
                  <a:extLst>
                    <a:ext uri="{9D8B030D-6E8A-4147-A177-3AD203B41FA5}">
                      <a16:colId xmlns:a16="http://schemas.microsoft.com/office/drawing/2014/main" val="2728794210"/>
                    </a:ext>
                  </a:extLst>
                </a:gridCol>
                <a:gridCol w="1237152">
                  <a:extLst>
                    <a:ext uri="{9D8B030D-6E8A-4147-A177-3AD203B41FA5}">
                      <a16:colId xmlns:a16="http://schemas.microsoft.com/office/drawing/2014/main" val="2003483462"/>
                    </a:ext>
                  </a:extLst>
                </a:gridCol>
                <a:gridCol w="1237152">
                  <a:extLst>
                    <a:ext uri="{9D8B030D-6E8A-4147-A177-3AD203B41FA5}">
                      <a16:colId xmlns:a16="http://schemas.microsoft.com/office/drawing/2014/main" val="4290753922"/>
                    </a:ext>
                  </a:extLst>
                </a:gridCol>
              </a:tblGrid>
              <a:tr h="329675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选择排序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冒泡排序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合并排序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快速排序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插入排序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4111236"/>
                  </a:ext>
                </a:extLst>
              </a:tr>
              <a:tr h="398036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平均时间（</a:t>
                      </a:r>
                      <a:r>
                        <a:rPr lang="en-US" sz="1400" kern="100" dirty="0">
                          <a:effectLst/>
                        </a:rPr>
                        <a:t>s</a:t>
                      </a:r>
                      <a:r>
                        <a:rPr lang="zh-CN" sz="1400" kern="100" dirty="0">
                          <a:effectLst/>
                        </a:rPr>
                        <a:t>）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 dirty="0">
                          <a:effectLst/>
                        </a:rPr>
                        <a:t>0.05805450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00" dirty="0">
                          <a:effectLst/>
                          <a:latin typeface="+mn-lt"/>
                          <a:ea typeface="宋体" panose="02010600030101010101" pitchFamily="2" charset="-122"/>
                        </a:rPr>
                        <a:t>0.16977080</a:t>
                      </a:r>
                      <a:endParaRPr lang="zh-CN" sz="1400" kern="100" dirty="0"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 dirty="0">
                          <a:effectLst/>
                        </a:rPr>
                        <a:t>0.00183870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 dirty="0">
                          <a:effectLst/>
                        </a:rPr>
                        <a:t>0.00069710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 dirty="0">
                          <a:effectLst/>
                        </a:rPr>
                        <a:t>0.03591220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65551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77E0E6F-BAA3-1376-2F77-FFE3AB0CE0B1}"/>
                  </a:ext>
                </a:extLst>
              </p:cNvPr>
              <p:cNvSpPr txBox="1"/>
              <p:nvPr/>
            </p:nvSpPr>
            <p:spPr>
              <a:xfrm>
                <a:off x="2353217" y="4034590"/>
                <a:ext cx="7604310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𝑇𝑖𝑚𝑒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𝐶𝑜𝑚𝑝𝑙𝑒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𝑖𝑡𝑦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𝑇𝑖𝑚𝑒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𝐶𝑜𝑚𝑝𝑙𝑒𝑥𝑖𝑡𝑦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=&gt;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𝑇𝑖𝑚𝑒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𝐶𝑜𝑚𝑝𝑙𝑒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𝑖𝑡𝑦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𝑇𝑖𝑚𝑒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𝐶𝑜𝑚𝑝𝑙𝑒𝑥𝑖𝑡𝑦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77E0E6F-BAA3-1376-2F77-FFE3AB0CE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17" y="4034590"/>
                <a:ext cx="7604310" cy="665567"/>
              </a:xfrm>
              <a:prstGeom prst="rect">
                <a:avLst/>
              </a:prstGeom>
              <a:blipFill>
                <a:blip r:embed="rId11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7938709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菠萝大侠：图片 5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850" y="711835"/>
            <a:ext cx="908050" cy="908050"/>
          </a:xfrm>
          <a:prstGeom prst="rect">
            <a:avLst/>
          </a:prstGeom>
        </p:spPr>
      </p:pic>
      <p:pic>
        <p:nvPicPr>
          <p:cNvPr id="7" name="菠萝大侠：图片 6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700" y="5457190"/>
            <a:ext cx="877570" cy="969010"/>
          </a:xfrm>
          <a:prstGeom prst="rect">
            <a:avLst/>
          </a:prstGeom>
        </p:spPr>
      </p:pic>
      <p:pic>
        <p:nvPicPr>
          <p:cNvPr id="8" name="菠萝大侠：图片 7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535" y="921385"/>
            <a:ext cx="966470" cy="966470"/>
          </a:xfrm>
          <a:prstGeom prst="rect">
            <a:avLst/>
          </a:prstGeom>
        </p:spPr>
      </p:pic>
      <p:pic>
        <p:nvPicPr>
          <p:cNvPr id="9" name="菠萝大侠：图片 8" descr="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9810" y="5098415"/>
            <a:ext cx="1024890" cy="956945"/>
          </a:xfrm>
          <a:prstGeom prst="rect">
            <a:avLst/>
          </a:prstGeom>
        </p:spPr>
      </p:pic>
      <p:grpSp>
        <p:nvGrpSpPr>
          <p:cNvPr id="34" name="菠萝大侠：组合 33"/>
          <p:cNvGrpSpPr/>
          <p:nvPr/>
        </p:nvGrpSpPr>
        <p:grpSpPr>
          <a:xfrm>
            <a:off x="5456555" y="921385"/>
            <a:ext cx="1450975" cy="5504815"/>
            <a:chOff x="8593" y="1451"/>
            <a:chExt cx="2285" cy="8669"/>
          </a:xfrm>
        </p:grpSpPr>
        <p:pic>
          <p:nvPicPr>
            <p:cNvPr id="12" name="图片 11" descr="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8960000">
              <a:off x="9646" y="7858"/>
              <a:ext cx="1232" cy="2262"/>
            </a:xfrm>
            <a:prstGeom prst="rect">
              <a:avLst/>
            </a:prstGeom>
          </p:spPr>
        </p:pic>
        <p:pic>
          <p:nvPicPr>
            <p:cNvPr id="15" name="图片 14" descr="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93" y="1451"/>
              <a:ext cx="756" cy="3109"/>
            </a:xfrm>
            <a:prstGeom prst="rect">
              <a:avLst/>
            </a:prstGeom>
          </p:spPr>
        </p:pic>
      </p:grp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31" name="菠萝大侠：组合 30"/>
          <p:cNvGrpSpPr/>
          <p:nvPr/>
        </p:nvGrpSpPr>
        <p:grpSpPr>
          <a:xfrm>
            <a:off x="9909810" y="1887855"/>
            <a:ext cx="1932305" cy="4549775"/>
            <a:chOff x="15606" y="2973"/>
            <a:chExt cx="3043" cy="7165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15606" y="5182"/>
              <a:ext cx="2604" cy="1789"/>
            </a:xfrm>
            <a:prstGeom prst="rect">
              <a:avLst/>
            </a:prstGeom>
          </p:spPr>
        </p:pic>
      </p:grpSp>
      <p:sp>
        <p:nvSpPr>
          <p:cNvPr id="16" name="菠萝大侠：文本框 15"/>
          <p:cNvSpPr txBox="1"/>
          <p:nvPr/>
        </p:nvSpPr>
        <p:spPr>
          <a:xfrm>
            <a:off x="4170045" y="2112313"/>
            <a:ext cx="38519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>
                <a:ln w="19050">
                  <a:solidFill>
                    <a:srgbClr val="213497"/>
                  </a:solidFill>
                </a:ln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PART 02</a:t>
            </a:r>
            <a:r>
              <a:rPr lang="en-US" altLang="zh-CN" sz="5000">
                <a:ln w="19050">
                  <a:solidFill>
                    <a:srgbClr val="213497"/>
                  </a:solidFill>
                </a:ln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</a:p>
        </p:txBody>
      </p:sp>
      <p:sp>
        <p:nvSpPr>
          <p:cNvPr id="24" name="菠萝大侠：文本框 23"/>
          <p:cNvSpPr txBox="1"/>
          <p:nvPr/>
        </p:nvSpPr>
        <p:spPr>
          <a:xfrm>
            <a:off x="1881505" y="3085133"/>
            <a:ext cx="8794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+mn-ea"/>
              </a:rPr>
              <a:t>各种排序算法分析</a:t>
            </a:r>
            <a:endParaRPr lang="zh-CN" altLang="zh-CN" sz="8000" spc="390" dirty="0">
              <a:solidFill>
                <a:srgbClr val="213497"/>
              </a:solidFill>
              <a:uFillTx/>
              <a:latin typeface="汉仪中宋S" panose="00020600040101010101" charset="-122"/>
              <a:ea typeface="汉仪中宋S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菠萝大侠：矩形 4"/>
          <p:cNvSpPr/>
          <p:nvPr/>
        </p:nvSpPr>
        <p:spPr>
          <a:xfrm>
            <a:off x="347980" y="219710"/>
            <a:ext cx="11614785" cy="64065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菠萝大侠：组合 32"/>
          <p:cNvGrpSpPr/>
          <p:nvPr/>
        </p:nvGrpSpPr>
        <p:grpSpPr>
          <a:xfrm>
            <a:off x="347980" y="287020"/>
            <a:ext cx="3337560" cy="6221730"/>
            <a:chOff x="548" y="452"/>
            <a:chExt cx="5256" cy="9798"/>
          </a:xfrm>
        </p:grpSpPr>
        <p:pic>
          <p:nvPicPr>
            <p:cNvPr id="11" name="图片 10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" y="7858"/>
              <a:ext cx="3483" cy="2393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548" y="452"/>
              <a:ext cx="5257" cy="5512"/>
              <a:chOff x="548" y="452"/>
              <a:chExt cx="5257" cy="5512"/>
            </a:xfrm>
          </p:grpSpPr>
          <p:pic>
            <p:nvPicPr>
              <p:cNvPr id="13" name="图片 12" descr="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" y="4818"/>
                <a:ext cx="797" cy="1146"/>
              </a:xfrm>
              <a:prstGeom prst="rect">
                <a:avLst/>
              </a:prstGeom>
            </p:spPr>
          </p:pic>
          <p:pic>
            <p:nvPicPr>
              <p:cNvPr id="19" name="图片 18" descr="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" y="452"/>
                <a:ext cx="1056" cy="1485"/>
              </a:xfrm>
              <a:prstGeom prst="rect">
                <a:avLst/>
              </a:prstGeom>
            </p:spPr>
          </p:pic>
          <p:pic>
            <p:nvPicPr>
              <p:cNvPr id="20" name="图片 19" descr="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340000" flipH="1" flipV="1">
                <a:off x="3149" y="508"/>
                <a:ext cx="2656" cy="740"/>
              </a:xfrm>
              <a:prstGeom prst="rect">
                <a:avLst/>
              </a:prstGeom>
            </p:spPr>
          </p:pic>
        </p:grpSp>
      </p:grpSp>
      <p:grpSp>
        <p:nvGrpSpPr>
          <p:cNvPr id="47" name="菠萝大侠：组合 1"/>
          <p:cNvGrpSpPr/>
          <p:nvPr/>
        </p:nvGrpSpPr>
        <p:grpSpPr>
          <a:xfrm>
            <a:off x="4283075" y="670560"/>
            <a:ext cx="3745230" cy="855980"/>
            <a:chOff x="3069" y="3862"/>
            <a:chExt cx="5898" cy="1348"/>
          </a:xfrm>
        </p:grpSpPr>
        <p:sp>
          <p:nvSpPr>
            <p:cNvPr id="51" name="文本框 50"/>
            <p:cNvSpPr txBox="1"/>
            <p:nvPr/>
          </p:nvSpPr>
          <p:spPr>
            <a:xfrm>
              <a:off x="3069" y="3862"/>
              <a:ext cx="5898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13497"/>
                  </a:solidFill>
                  <a:latin typeface="汉仪中宋S" panose="00020600040101010101" charset="-122"/>
                  <a:ea typeface="汉仪中宋S" panose="00020600040101010101" charset="-122"/>
                  <a:sym typeface="+mn-ea"/>
                </a:rPr>
                <a:t>选择排序</a:t>
              </a:r>
              <a:endParaRPr lang="zh-CN" altLang="zh-CN" sz="32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643" y="4727"/>
              <a:ext cx="474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213497"/>
                  </a:solidFill>
                  <a:sym typeface="+mn-ea"/>
                </a:rPr>
                <a:t>Selection Sort</a:t>
              </a:r>
              <a:endParaRPr lang="zh-CN" altLang="en-US" sz="1400" dirty="0">
                <a:solidFill>
                  <a:srgbClr val="213497"/>
                </a:solidFill>
                <a:sym typeface="+mn-ea"/>
              </a:endParaRPr>
            </a:p>
          </p:txBody>
        </p:sp>
      </p:grpSp>
      <p:sp>
        <p:nvSpPr>
          <p:cNvPr id="55" name="菠萝大侠：双括号 54"/>
          <p:cNvSpPr/>
          <p:nvPr/>
        </p:nvSpPr>
        <p:spPr>
          <a:xfrm>
            <a:off x="4409440" y="771525"/>
            <a:ext cx="3441700" cy="666750"/>
          </a:xfrm>
          <a:prstGeom prst="bracketPair">
            <a:avLst/>
          </a:prstGeom>
          <a:ln w="31750">
            <a:solidFill>
              <a:srgbClr val="2134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菠萝大侠：组合 16"/>
          <p:cNvGrpSpPr/>
          <p:nvPr/>
        </p:nvGrpSpPr>
        <p:grpSpPr>
          <a:xfrm>
            <a:off x="5764137" y="1724689"/>
            <a:ext cx="3039110" cy="891302"/>
            <a:chOff x="5846230" y="1414282"/>
            <a:chExt cx="3039110" cy="891302"/>
          </a:xfrm>
        </p:grpSpPr>
        <p:sp>
          <p:nvSpPr>
            <p:cNvPr id="4" name="Rectangle 2"/>
            <p:cNvSpPr/>
            <p:nvPr/>
          </p:nvSpPr>
          <p:spPr>
            <a:xfrm>
              <a:off x="5846230" y="1414282"/>
              <a:ext cx="3022407" cy="5655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zh-CN" altLang="zh-CN" sz="2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</a:endParaRPr>
            </a:p>
          </p:txBody>
        </p:sp>
        <p:sp>
          <p:nvSpPr>
            <p:cNvPr id="10" name="Rectangle 3"/>
            <p:cNvSpPr/>
            <p:nvPr/>
          </p:nvSpPr>
          <p:spPr>
            <a:xfrm>
              <a:off x="5880520" y="1936252"/>
              <a:ext cx="30048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213497"/>
                  </a:solidFill>
                  <a:latin typeface="+mn-ea"/>
                </a:rPr>
                <a:t>算法步骤简介</a:t>
              </a:r>
              <a:endParaRPr lang="en-US" dirty="0">
                <a:solidFill>
                  <a:srgbClr val="213497"/>
                </a:solidFill>
                <a:latin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菠萝大侠：文字 1"/>
              <p:cNvSpPr/>
              <p:nvPr/>
            </p:nvSpPr>
            <p:spPr>
              <a:xfrm>
                <a:off x="5822137" y="2626252"/>
                <a:ext cx="45372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b="1" dirty="0">
                    <a:latin typeface="+mj-ea"/>
                    <a:ea typeface="+mj-ea"/>
                  </a:rPr>
                  <a:t>       </a:t>
                </a:r>
                <a:r>
                  <a:rPr lang="zh-CN" altLang="zh-CN" sz="1200" b="1" dirty="0">
                    <a:latin typeface="+mj-ea"/>
                    <a:ea typeface="+mj-ea"/>
                  </a:rPr>
                  <a:t>选择排序（Selection sort）</a:t>
                </a:r>
                <a:r>
                  <a:rPr lang="zh-CN" altLang="zh-CN" sz="1200" dirty="0">
                    <a:latin typeface="+mj-ea"/>
                    <a:ea typeface="+mj-ea"/>
                  </a:rPr>
                  <a:t>是一种简单直观的排序算法。它的工作原理是每次找出第</a:t>
                </a:r>
                <a:r>
                  <a:rPr lang="en-US" altLang="zh-CN" sz="1200" dirty="0" err="1">
                    <a:latin typeface="+mj-ea"/>
                    <a:ea typeface="+mj-ea"/>
                  </a:rPr>
                  <a:t>i</a:t>
                </a:r>
                <a:r>
                  <a:rPr lang="zh-CN" altLang="zh-CN" sz="1200" dirty="0">
                    <a:latin typeface="+mj-ea"/>
                    <a:ea typeface="+mj-ea"/>
                  </a:rPr>
                  <a:t>小的元素（也就是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+mj-ea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i="1">
                            <a:latin typeface="Cambria Math" panose="02040503050406030204" pitchFamily="18" charset="0"/>
                            <a:ea typeface="+mj-ea"/>
                          </a:rPr>
                          <m:t>i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  <a:ea typeface="+mj-ea"/>
                          </a:rPr>
                          <m:t>…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  <a:ea typeface="+mj-ea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1200" dirty="0">
                    <a:latin typeface="+mj-ea"/>
                    <a:ea typeface="+mj-ea"/>
                  </a:rPr>
                  <a:t>中最小的元素），然后将这个元素与数组第</a:t>
                </a:r>
                <a:r>
                  <a:rPr lang="en-US" altLang="zh-CN" sz="1200" dirty="0" err="1">
                    <a:latin typeface="+mj-ea"/>
                    <a:ea typeface="+mj-ea"/>
                  </a:rPr>
                  <a:t>i</a:t>
                </a:r>
                <a:r>
                  <a:rPr lang="zh-CN" altLang="zh-CN" sz="1200" dirty="0">
                    <a:latin typeface="+mj-ea"/>
                    <a:ea typeface="+mj-ea"/>
                  </a:rPr>
                  <a:t>个位置上的元素交换。</a:t>
                </a:r>
                <a:endParaRPr lang="en-US" altLang="zh-CN" sz="12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9" name="菠萝大侠：文字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137" y="2626252"/>
                <a:ext cx="4537291" cy="646331"/>
              </a:xfrm>
              <a:prstGeom prst="rect">
                <a:avLst/>
              </a:prstGeom>
              <a:blipFill>
                <a:blip r:embed="rId8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D47B2624-0AE8-AC63-AB1A-0EB919F9E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045" y="3816561"/>
            <a:ext cx="5227474" cy="15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9CE2E60-9173-9098-371B-CD367CB85D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2747" y="2882607"/>
            <a:ext cx="3458529" cy="18930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767845-F23F-A4E6-BA48-F55146D8EECF}"/>
              </a:ext>
            </a:extLst>
          </p:cNvPr>
          <p:cNvSpPr txBox="1"/>
          <p:nvPr/>
        </p:nvSpPr>
        <p:spPr>
          <a:xfrm>
            <a:off x="1588680" y="2277573"/>
            <a:ext cx="2772208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伪代码</a:t>
            </a:r>
            <a:r>
              <a:rPr lang="en-US" altLang="zh-CN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 </a:t>
            </a:r>
            <a:r>
              <a:rPr lang="en" altLang="zh-CN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Pseudo</a:t>
            </a:r>
            <a:r>
              <a:rPr lang="en-US" altLang="zh-CN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-</a:t>
            </a:r>
            <a:r>
              <a:rPr lang="en" altLang="zh-CN" sz="1800" dirty="0">
                <a:solidFill>
                  <a:srgbClr val="213497"/>
                </a:solidFill>
                <a:latin typeface="汉仪中宋S" panose="00020600040101010101" charset="-122"/>
                <a:ea typeface="汉仪中宋S" panose="00020600040101010101" charset="-122"/>
                <a:sym typeface="Arial" panose="020B0604020202020204" pitchFamily="34" charset="0"/>
              </a:rPr>
              <a:t>Code</a:t>
            </a:r>
            <a:endParaRPr lang="zh-CN" altLang="zh-CN" sz="1800" dirty="0">
              <a:solidFill>
                <a:srgbClr val="213497"/>
              </a:solidFill>
              <a:latin typeface="汉仪中宋S" panose="00020600040101010101" charset="-122"/>
              <a:ea typeface="汉仪中宋S" panose="00020600040101010101" charset="-122"/>
              <a:sym typeface="Arial" panose="020B0604020202020204" pitchFamily="34" charset="0"/>
            </a:endParaRPr>
          </a:p>
        </p:txBody>
      </p:sp>
      <p:grpSp>
        <p:nvGrpSpPr>
          <p:cNvPr id="31" name="菠萝大侠：组合 30"/>
          <p:cNvGrpSpPr/>
          <p:nvPr/>
        </p:nvGrpSpPr>
        <p:grpSpPr>
          <a:xfrm>
            <a:off x="10456545" y="1887855"/>
            <a:ext cx="1386205" cy="4550410"/>
            <a:chOff x="16467" y="2973"/>
            <a:chExt cx="2183" cy="7166"/>
          </a:xfrm>
        </p:grpSpPr>
        <p:pic>
          <p:nvPicPr>
            <p:cNvPr id="18" name="图片 17" descr="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627" y="2973"/>
              <a:ext cx="877" cy="1852"/>
            </a:xfrm>
            <a:prstGeom prst="rect">
              <a:avLst/>
            </a:prstGeom>
          </p:spPr>
        </p:pic>
        <p:pic>
          <p:nvPicPr>
            <p:cNvPr id="21" name="图片 20" descr="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627" y="7858"/>
              <a:ext cx="1023" cy="2281"/>
            </a:xfrm>
            <a:prstGeom prst="rect">
              <a:avLst/>
            </a:prstGeom>
          </p:spPr>
        </p:pic>
        <p:pic>
          <p:nvPicPr>
            <p:cNvPr id="22" name="图片 21" descr="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467" y="5773"/>
              <a:ext cx="1743" cy="119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78045909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ldLvl="0" animBg="1"/>
      <p:bldP spid="39" grpId="0"/>
      <p:bldP spid="39" grpId="1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3695</TotalTime>
  <Words>3775</Words>
  <Application>Microsoft Macintosh PowerPoint</Application>
  <PresentationFormat>宽屏</PresentationFormat>
  <Paragraphs>395</Paragraphs>
  <Slides>50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3" baseType="lpstr">
      <vt:lpstr>-apple-system</vt:lpstr>
      <vt:lpstr>+中文正文</vt:lpstr>
      <vt:lpstr>等线</vt:lpstr>
      <vt:lpstr>汉仪中宋S</vt:lpstr>
      <vt:lpstr>思源黑体 CN Bold</vt:lpstr>
      <vt:lpstr>思源宋体 CN Heavy</vt:lpstr>
      <vt:lpstr>微软雅黑</vt:lpstr>
      <vt:lpstr>Arial</vt:lpstr>
      <vt:lpstr>Calibri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Mario Chan</cp:lastModifiedBy>
  <cp:revision>203</cp:revision>
  <dcterms:created xsi:type="dcterms:W3CDTF">2019-06-19T02:08:00Z</dcterms:created>
  <dcterms:modified xsi:type="dcterms:W3CDTF">2023-03-09T05:30:43Z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